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3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6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9640" y="2133720"/>
            <a:ext cx="4734000" cy="3777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79640" y="2133720"/>
            <a:ext cx="4734000" cy="3777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4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9640" y="2133720"/>
            <a:ext cx="4734000" cy="37771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79640" y="2133720"/>
            <a:ext cx="4734000" cy="3777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4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27360" y="-720"/>
            <a:ext cx="493920" cy="44006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455f51"/>
          </a:solidFill>
          <a:ln w="9360">
            <a:noFill/>
          </a:ln>
        </p:spPr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ca-ES" sz="5400">
                <a:solidFill>
                  <a:srgbClr val="262626"/>
                </a:solidFill>
                <a:latin typeface="Century Gothic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s-ES" sz="900">
                <a:solidFill>
                  <a:srgbClr val="8b8b8b"/>
                </a:solidFill>
                <a:latin typeface="Century Gothic"/>
              </a:rPr>
              <a:t>17/06/16</a:t>
            </a:r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prstGeom prst="rect">
            <a:avLst/>
          </a:prstGeom>
          <a:solidFill>
            <a:srgbClr val="99cb38"/>
          </a:solidFill>
          <a:ln>
            <a:noFill/>
          </a:ln>
        </p:spPr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E7A9F7C-7BC9-4816-87B8-6977C1ECB203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ca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a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a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a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a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a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a-ES"/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66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67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68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69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0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1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2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3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4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5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6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7" name="CustomShape 13"/>
          <p:cNvSpPr/>
          <p:nvPr/>
        </p:nvSpPr>
        <p:spPr>
          <a:xfrm>
            <a:off x="27360" y="-720"/>
            <a:ext cx="493920" cy="440064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8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79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0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1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2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3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4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5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6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7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8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455f51"/>
          </a:solidFill>
          <a:ln>
            <a:noFill/>
          </a:ln>
        </p:spPr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455f51"/>
          </a:solidFill>
          <a:ln w="9360">
            <a:noFill/>
          </a:ln>
        </p:spPr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a-ES" sz="3600">
                <a:solidFill>
                  <a:srgbClr val="262626"/>
                </a:solidFill>
                <a:latin typeface="Century Gothic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ca-ES">
                <a:solidFill>
                  <a:srgbClr val="404040"/>
                </a:solidFill>
                <a:latin typeface="Century Gothic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a-ES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a-ES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a-ES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a-ES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a-ES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404040"/>
                </a:solidFill>
                <a:latin typeface="Century Gothic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ca-ES" sz="1600">
                <a:solidFill>
                  <a:srgbClr val="404040"/>
                </a:solidFill>
                <a:latin typeface="Century Gothic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Wingdings 3" charset="2"/>
              <a:buChar char=""/>
            </a:pPr>
            <a:r>
              <a:rPr lang="ca-ES" sz="1400">
                <a:solidFill>
                  <a:srgbClr val="404040"/>
                </a:solidFill>
                <a:latin typeface="Century Gothic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"/>
            </a:pPr>
            <a:r>
              <a:rPr lang="ca-ES" sz="1200">
                <a:solidFill>
                  <a:srgbClr val="404040"/>
                </a:solidFill>
                <a:latin typeface="Century Gothic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ca-ES" sz="1200">
                <a:solidFill>
                  <a:srgbClr val="404040"/>
                </a:solidFill>
                <a:latin typeface="Century Gothic"/>
              </a:rPr>
              <a:t>Quinto nivel</a:t>
            </a:r>
            <a:endParaRPr/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s-ES" sz="900">
                <a:solidFill>
                  <a:srgbClr val="8b8b8b"/>
                </a:solidFill>
                <a:latin typeface="Century Gothic"/>
              </a:rPr>
              <a:t>17/06/16</a:t>
            </a:r>
            <a:endParaRPr/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4" name="CustomShape 30"/>
          <p:cNvSpPr/>
          <p:nvPr/>
        </p:nvSpPr>
        <p:spPr>
          <a:xfrm flipV="1">
            <a:off x="-3960" y="713880"/>
            <a:ext cx="1588320" cy="506880"/>
          </a:xfrm>
          <a:prstGeom prst="rect">
            <a:avLst/>
          </a:prstGeom>
          <a:solidFill>
            <a:srgbClr val="99cb38"/>
          </a:solidFill>
          <a:ln>
            <a:noFill/>
          </a:ln>
        </p:spPr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C37C95E-CB07-46CD-B714-710492D3E2F2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85520" y="476640"/>
            <a:ext cx="10435320" cy="16988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ca-ES" sz="4800">
                <a:solidFill>
                  <a:srgbClr val="4a7c29"/>
                </a:solidFill>
                <a:latin typeface="Century Gothic"/>
              </a:rPr>
              <a:t>PARAFARMÀCIA UNIVERSITÀRIA</a:t>
            </a:r>
            <a:r>
              <a:rPr b="1" lang="ca-ES" sz="5400">
                <a:solidFill>
                  <a:srgbClr val="4a7c29"/>
                </a:solidFill>
                <a:latin typeface="Century Gothic"/>
              </a:rPr>
              <a:t>
</a:t>
            </a:r>
            <a:r>
              <a:rPr b="1" lang="ca-ES" sz="4000">
                <a:solidFill>
                  <a:srgbClr val="4a7c29"/>
                </a:solidFill>
                <a:latin typeface="Century Gothic"/>
              </a:rPr>
              <a:t>(Organització) 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9480600" y="5615280"/>
            <a:ext cx="2548080" cy="1029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s-ES">
                <a:solidFill>
                  <a:srgbClr val="4a7c29"/>
                </a:solidFill>
                <a:latin typeface="Century Gothic"/>
              </a:rPr>
              <a:t>Jessica Garcia</a:t>
            </a:r>
            <a:endParaRPr/>
          </a:p>
          <a:p>
            <a:pPr>
              <a:lnSpc>
                <a:spcPct val="100000"/>
              </a:lnSpc>
            </a:pPr>
            <a:r>
              <a:rPr b="1" lang="es-ES">
                <a:solidFill>
                  <a:srgbClr val="4a7c29"/>
                </a:solidFill>
                <a:latin typeface="Century Gothic"/>
              </a:rPr>
              <a:t>Verònica Vega</a:t>
            </a:r>
            <a:endParaRPr/>
          </a:p>
        </p:txBody>
      </p:sp>
      <p:pic>
        <p:nvPicPr>
          <p:cNvPr id="132" name="Imagen 3" descr=""/>
          <p:cNvPicPr/>
          <p:nvPr/>
        </p:nvPicPr>
        <p:blipFill>
          <a:blip r:embed="rId1"/>
          <a:stretch>
            <a:fillRect/>
          </a:stretch>
        </p:blipFill>
        <p:spPr>
          <a:xfrm rot="10594800">
            <a:off x="3810600" y="3212640"/>
            <a:ext cx="3740040" cy="26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949040" y="40500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EXTERNA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(Imatges)</a:t>
            </a:r>
            <a:endParaRPr/>
          </a:p>
        </p:txBody>
      </p:sp>
      <p:pic>
        <p:nvPicPr>
          <p:cNvPr id="155" name="Marcador de contenido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8480" y="2485800"/>
            <a:ext cx="5529600" cy="3704760"/>
          </a:xfrm>
          <a:prstGeom prst="rect">
            <a:avLst/>
          </a:prstGeom>
          <a:ln>
            <a:noFill/>
          </a:ln>
        </p:spPr>
      </p:pic>
      <p:pic>
        <p:nvPicPr>
          <p:cNvPr id="156" name="Imagen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216000" y="1006200"/>
            <a:ext cx="2413440" cy="2158560"/>
          </a:xfrm>
          <a:prstGeom prst="rect">
            <a:avLst/>
          </a:prstGeom>
          <a:ln>
            <a:noFill/>
          </a:ln>
        </p:spPr>
      </p:pic>
      <p:pic>
        <p:nvPicPr>
          <p:cNvPr id="157" name="Imagen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225200" y="3542040"/>
            <a:ext cx="2527560" cy="2648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060640" y="437760"/>
            <a:ext cx="9186120" cy="1338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VISIÓ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(Vista general)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2060640" y="2119680"/>
            <a:ext cx="9788040" cy="38728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 sz="2000">
                <a:solidFill>
                  <a:srgbClr val="000000"/>
                </a:solidFill>
                <a:latin typeface="Century Gothic"/>
              </a:rPr>
              <a:t>L’interior de la parafarmàcia tindrà un gran espai central, perquè els clients tinguin la sensació d’amplitud, amb una gòndola de doble cara.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 sz="2000">
                <a:solidFill>
                  <a:srgbClr val="000000"/>
                </a:solidFill>
                <a:latin typeface="Century Gothic"/>
              </a:rPr>
              <a:t>Al voltant col·locarem estanteries classificades per marques comercials i/o famílies. Generalment ho distribuirem horitzontalment.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 sz="2000">
                <a:solidFill>
                  <a:srgbClr val="000000"/>
                </a:solidFill>
                <a:latin typeface="Century Gothic"/>
              </a:rPr>
              <a:t>El terra serà rústic.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 sz="2000">
                <a:solidFill>
                  <a:srgbClr val="000000"/>
                </a:solidFill>
                <a:latin typeface="Century Gothic"/>
              </a:rPr>
              <a:t>Material utilitzat en el mobiliari: PVC d’alta qualitat i amb gràfics  personalizats. Retroiluminats.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 sz="2000">
                <a:solidFill>
                  <a:srgbClr val="000000"/>
                </a:solidFill>
                <a:latin typeface="Century Gothic"/>
              </a:rPr>
              <a:t>Iluminació: LEDS de llum blanca, baix consum.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064960" y="4309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VISIÓ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(Vista general)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404040"/>
                </a:solidFill>
                <a:latin typeface="Century Gothic"/>
              </a:rPr>
              <a:t>MATERIAL: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7" name="Imagen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85080" y="3128400"/>
            <a:ext cx="2614680" cy="2982600"/>
          </a:xfrm>
          <a:prstGeom prst="rect">
            <a:avLst/>
          </a:prstGeom>
          <a:ln>
            <a:noFill/>
          </a:ln>
        </p:spPr>
      </p:pic>
      <p:pic>
        <p:nvPicPr>
          <p:cNvPr id="138" name="Imagen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45200" y="2351160"/>
            <a:ext cx="2599200" cy="2964600"/>
          </a:xfrm>
          <a:prstGeom prst="rect">
            <a:avLst/>
          </a:prstGeom>
          <a:ln>
            <a:noFill/>
          </a:ln>
        </p:spPr>
      </p:pic>
      <p:pic>
        <p:nvPicPr>
          <p:cNvPr id="139" name="Imagen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491320" y="3128400"/>
            <a:ext cx="3322440" cy="249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206440" y="5083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(Vista enfocada als productes)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Per començar, fins que coneguem més bé la demanda dels nostres clients i anem obtenint beneficis, el nostre assortiment el classificarem com a ampli i poc profund.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Depenent de l’època de l’any canviarem l’assortiment del mostrador, els aparadors i la gòndola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- Hivern: Productes dietètics (equinàcia, propoleo), Preparats </a:t>
            </a: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medicinals a </a:t>
            </a: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base de plantes per refredats, mal de coll, etc.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- Primavera: Productes reductors de grassa i preparats contra la </a:t>
            </a: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al·lèrgia.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- Estiu: Cremes fotoprotectores, repel·lents d’insectes, etc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	</a:t>
            </a:r>
            <a:r>
              <a:rPr lang="ca-ES">
                <a:solidFill>
                  <a:srgbClr val="000000"/>
                </a:solidFill>
                <a:latin typeface="Century Gothic"/>
              </a:rPr>
              <a:t>- Tardor: Suplements vitamínics.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219400" y="5209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(Vista enfocada als productes)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Disposició del productes: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Nivell paraigües: Els productes dietètics amb pots grans com els PowerBar, Maxim, Bimanán, etc.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Nivell dels ulls: Totes les promocions, ven visibles per cridar l’atenció.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Nivell mans: Productes cosmètics, puericultura, arkocapsulas. 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Nivell inferior: Calaixos tancats amb productes per reposar.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Punt calent: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Un dels nostres punts calents és la gòndola central doble cara (productes in terapotex, i depenent de l’època de l’any els productes que hem esmentat avanç).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Punt fred: </a:t>
            </a:r>
            <a:endParaRPr/>
          </a:p>
          <a:p>
            <a:pPr algn="just"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Century Gothic"/>
              </a:rPr>
              <a:t>- Els mostradors. Productes sanitaris.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348280" y="41796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(Imatges)</a:t>
            </a:r>
            <a:endParaRPr/>
          </a:p>
        </p:txBody>
      </p:sp>
      <p:pic>
        <p:nvPicPr>
          <p:cNvPr id="145" name="Marcador de contenido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1880" y="1814760"/>
            <a:ext cx="6736680" cy="45014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142000" y="5209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(Imatges)</a:t>
            </a:r>
            <a:endParaRPr/>
          </a:p>
        </p:txBody>
      </p:sp>
      <p:pic>
        <p:nvPicPr>
          <p:cNvPr id="147" name="Marcador de contenido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50360" y="2466720"/>
            <a:ext cx="5653800" cy="3777840"/>
          </a:xfrm>
          <a:prstGeom prst="rect">
            <a:avLst/>
          </a:prstGeom>
          <a:ln>
            <a:noFill/>
          </a:ln>
        </p:spPr>
      </p:pic>
      <p:pic>
        <p:nvPicPr>
          <p:cNvPr id="148" name="Imagen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0960" y="2797920"/>
            <a:ext cx="4661640" cy="31147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846080" y="4309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INTERNA</a:t>
            </a:r>
            <a:r>
              <a:rPr b="1" lang="ca-ES" sz="3600">
                <a:solidFill>
                  <a:srgbClr val="4a7c29"/>
                </a:solidFill>
                <a:latin typeface="Century Gothic"/>
              </a:rPr>
              <a:t>
</a:t>
            </a:r>
            <a:r>
              <a:rPr lang="ca-ES" sz="3600">
                <a:solidFill>
                  <a:srgbClr val="4a7c29"/>
                </a:solidFill>
                <a:latin typeface="Century Gothic"/>
              </a:rPr>
              <a:t>(Imatges)</a:t>
            </a:r>
            <a:endParaRPr/>
          </a:p>
        </p:txBody>
      </p:sp>
      <p:pic>
        <p:nvPicPr>
          <p:cNvPr id="150" name="Marcador de contenido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50240" y="3387240"/>
            <a:ext cx="4498200" cy="3005640"/>
          </a:xfrm>
          <a:prstGeom prst="rect">
            <a:avLst/>
          </a:prstGeom>
          <a:ln>
            <a:noFill/>
          </a:ln>
        </p:spPr>
      </p:pic>
      <p:pic>
        <p:nvPicPr>
          <p:cNvPr id="151" name="Imagen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22400" y="1931760"/>
            <a:ext cx="5152680" cy="34430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167920" y="520920"/>
            <a:ext cx="8911440" cy="1280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ca-ES" sz="3600">
                <a:solidFill>
                  <a:srgbClr val="4a7c29"/>
                </a:solidFill>
                <a:latin typeface="Century Gothic"/>
              </a:rPr>
              <a:t>VISTA EXTERNA</a:t>
            </a:r>
            <a:r>
              <a:rPr lang="ca-ES" sz="3600">
                <a:solidFill>
                  <a:srgbClr val="262626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2369880" y="1558440"/>
            <a:ext cx="9134640" cy="43524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Facilitarem l’accés a la parafarmàcia amb una petita rampa, molt poc pronunciada i les portes seran automàtiques, per facilitar a la gent gran i als minusvàlids, que puguin vindre.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A la façana col·locarem dos creus digital, on apareguin els serveis que oferim.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A sobre la porta col·locarem un rètol amb el nom de la nostra parafarmàcia i el logo.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A l’aparador col·locarem murals publicitaris de les marques comercials que oferim depenen de l’època de l’any.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Just a l’entrada tindrem uns dispositius que distribueixen una fragància característica nostra.</a:t>
            </a:r>
            <a:endParaRPr/>
          </a:p>
          <a:p>
            <a:pPr algn="just">
              <a:lnSpc>
                <a:spcPct val="100000"/>
              </a:lnSpc>
              <a:buFont typeface="Wingdings 3" charset="2"/>
              <a:buChar char=""/>
            </a:pPr>
            <a:r>
              <a:rPr lang="ca-ES">
                <a:solidFill>
                  <a:srgbClr val="000000"/>
                </a:solidFill>
                <a:latin typeface="Century Gothic"/>
              </a:rPr>
              <a:t>Màquina de vending.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