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charts/chart1.xml" ContentType="application/vnd.openxmlformats-officedocument.drawingml.chart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24.jpeg" ContentType="image/jpeg"/>
  <Override PartName="/ppt/media/image23.jpeg" ContentType="image/jpeg"/>
  <Override PartName="/ppt/media/image21.jpeg" ContentType="image/jpeg"/>
  <Override PartName="/ppt/media/image20.jpeg" ContentType="image/jpeg"/>
  <Override PartName="/ppt/media/image19.jpeg" ContentType="image/jpeg"/>
  <Override PartName="/ppt/media/image18.jpeg" ContentType="image/jpeg"/>
  <Override PartName="/ppt/media/image3.png" ContentType="image/png"/>
  <Override PartName="/ppt/media/image17.jpeg" ContentType="image/jpeg"/>
  <Override PartName="/ppt/media/image15.jpeg" ContentType="image/jpeg"/>
  <Override PartName="/ppt/media/image14.jpeg" ContentType="image/jpeg"/>
  <Override PartName="/ppt/media/image12.jpeg" ContentType="image/jpeg"/>
  <Override PartName="/ppt/media/image9.jpeg" ContentType="image/jpeg"/>
  <Override PartName="/ppt/media/image11.jpeg" ContentType="image/jpeg"/>
  <Override PartName="/ppt/media/image8.jpeg" ContentType="image/jpeg"/>
  <Override PartName="/ppt/media/image10.jpeg" ContentType="image/jpeg"/>
  <Override PartName="/ppt/media/image7.png" ContentType="image/png"/>
  <Override PartName="/ppt/media/image6.jpeg" ContentType="image/jpeg"/>
  <Override PartName="/ppt/media/image22.jpeg" ContentType="image/jpeg"/>
  <Override PartName="/ppt/media/image4.png" ContentType="image/png"/>
  <Override PartName="/ppt/media/image5.jpeg" ContentType="image/jpeg"/>
  <Override PartName="/ppt/media/image16.png" ContentType="image/png"/>
  <Override PartName="/ppt/media/image13.jpeg" ContentType="image/jpeg"/>
  <Override PartName="/ppt/media/image2.png" ContentType="image/png"/>
  <Override PartName="/ppt/media/image1.png" ContentType="image/png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b="1" sz="2160">
                <a:solidFill>
                  <a:srgbClr val="000000"/>
                </a:solidFill>
                <a:latin typeface="Century Schoolbook"/>
              </a:rPr>
              <a:t>Valors de l'empresa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label 1</c:f>
              <c:strCache>
                <c:ptCount val="1"/>
                <c:pt idx="0">
                  <c:v>Valors de l'empresa</c:v>
                </c:pt>
              </c:strCache>
            </c:strRef>
          </c:tx>
          <c:spPr>
            <a:solidFill>
              <a:srgbClr val="7fd13b"/>
            </a:solidFill>
            <a:ln w="12600">
              <a:solidFill>
                <a:srgbClr val="4d9b0c"/>
              </a:solidFill>
              <a:round/>
            </a:ln>
          </c:spPr>
          <c:explosion val="0"/>
          <c:dPt>
            <c:idx val="0"/>
            <c:spPr>
              <a:solidFill>
                <a:srgbClr val="7fd13b"/>
              </a:solidFill>
              <a:ln w="12600">
                <a:solidFill>
                  <a:srgbClr val="4d9b0c"/>
                </a:solidFill>
                <a:round/>
              </a:ln>
            </c:spPr>
          </c:dPt>
          <c:dPt>
            <c:idx val="1"/>
            <c:spPr>
              <a:solidFill>
                <a:srgbClr val="ea157a"/>
              </a:solidFill>
              <a:ln w="12600">
                <a:solidFill>
                  <a:srgbClr val="4d9b0c"/>
                </a:solidFill>
                <a:round/>
              </a:ln>
            </c:spPr>
          </c:dPt>
          <c:dPt>
            <c:idx val="2"/>
            <c:spPr>
              <a:solidFill>
                <a:srgbClr val="feb80a"/>
              </a:solidFill>
              <a:ln w="12600">
                <a:solidFill>
                  <a:srgbClr val="4d9b0c"/>
                </a:solidFill>
                <a:round/>
              </a:ln>
            </c:spPr>
          </c:dPt>
          <c:dLbls>
            <c:dLbl>
              <c:idx val="0"/>
              <c:dLblPos val="bestFit"/>
              <c:showLegendKey val="0"/>
              <c:showVal val="0"/>
              <c:showCatName val="0"/>
              <c:showSerName val="0"/>
              <c:showPercent val="1"/>
              <c:separator>; </c:separator>
            </c:dLbl>
            <c:dLbl>
              <c:idx val="1"/>
              <c:dLblPos val="bestFit"/>
              <c:showLegendKey val="0"/>
              <c:showVal val="0"/>
              <c:showCatName val="0"/>
              <c:showSerName val="0"/>
              <c:showPercent val="1"/>
              <c:separator>; </c:separator>
            </c:dLbl>
            <c:dLbl>
              <c:idx val="2"/>
              <c:dLblPos val="bestFit"/>
              <c:showLegendKey val="0"/>
              <c:showVal val="0"/>
              <c:showCatName val="0"/>
              <c:showSerName val="0"/>
              <c:showPercent val="1"/>
              <c:separator>; </c:separator>
            </c:dLbl>
            <c:showLegendKey val="0"/>
            <c:showVal val="0"/>
            <c:showCatName val="0"/>
            <c:showSerName val="0"/>
            <c:showPercent val="1"/>
          </c:dLbls>
          <c:cat>
            <c:strRef>
              <c:f>categories</c:f>
              <c:strCache>
                <c:ptCount val="3"/>
                <c:pt idx="0">
                  <c:v>Satisfació del client</c:v>
                </c:pt>
                <c:pt idx="1">
                  <c:v>Interessos de l'empresa</c:v>
                </c:pt>
                <c:pt idx="2">
                  <c:v>Interessos de la societat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40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</c:ser>
        <c:firstSliceAng val="0"/>
      </c:pieChart>
      <c:spPr>
        <a:solidFill>
          <a:srgbClr val="e7e7e7"/>
        </a:solidFill>
        <a:ln>
          <a:noFill/>
        </a:ln>
      </c:spPr>
    </c:plotArea>
    <c:legend>
      <c:legendPos val="r"/>
      <c:overlay val="0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2324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59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136880" y="1599840"/>
            <a:ext cx="6107760" cy="4873320"/>
          </a:xfrm>
          <a:prstGeom prst="rect">
            <a:avLst/>
          </a:prstGeom>
          <a:ln>
            <a:noFill/>
          </a:ln>
        </p:spPr>
      </p:pic>
      <p:pic>
        <p:nvPicPr>
          <p:cNvPr id="60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36880" y="1599840"/>
            <a:ext cx="6107760" cy="48733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8736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2981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8736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2324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10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136880" y="1599840"/>
            <a:ext cx="6107760" cy="4873320"/>
          </a:xfrm>
          <a:prstGeom prst="rect">
            <a:avLst/>
          </a:prstGeom>
          <a:ln>
            <a:noFill/>
          </a:ln>
        </p:spPr>
      </p:pic>
      <p:pic>
        <p:nvPicPr>
          <p:cNvPr id="10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36880" y="1599840"/>
            <a:ext cx="6107760" cy="48733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2981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60">
            <a:solidFill>
              <a:srgbClr val="c0e4af"/>
            </a:solidFill>
            <a:round/>
          </a:ln>
        </p:spPr>
      </p:sp>
      <p:sp>
        <p:nvSpPr>
          <p:cNvPr id="1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240">
            <a:solidFill>
              <a:srgbClr val="c0e4af"/>
            </a:solidFill>
            <a:round/>
          </a:ln>
        </p:spPr>
      </p:sp>
      <p:sp>
        <p:nvSpPr>
          <p:cNvPr id="2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80">
            <a:solidFill>
              <a:srgbClr val="7fd13b"/>
            </a:solidFill>
            <a:round/>
          </a:ln>
        </p:spPr>
      </p:sp>
      <p:sp>
        <p:nvSpPr>
          <p:cNvPr id="3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rgbClr val="c0e4af"/>
          </a:solidFill>
          <a:ln w="38160">
            <a:noFill/>
          </a:ln>
        </p:spPr>
      </p:sp>
      <p:sp>
        <p:nvSpPr>
          <p:cNvPr id="4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7fd13b"/>
            </a:solidFill>
            <a:round/>
          </a:ln>
        </p:spPr>
      </p:sp>
      <p:sp>
        <p:nvSpPr>
          <p:cNvPr id="5" name="CustomShape 6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rgbClr val="7fd13b"/>
          </a:solidFill>
          <a:ln w="38160">
            <a:noFill/>
          </a:ln>
        </p:spPr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2286000" y="3124080"/>
            <a:ext cx="6171840" cy="189396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ca-ES" sz="3000">
                <a:solidFill>
                  <a:srgbClr val="4e5b6f"/>
                </a:solidFill>
                <a:latin typeface="Century Schoolbook"/>
              </a:rPr>
              <a:t>Pulse para editar el formato del texto de títuloHaga clic para modificar el estilo de título del patrón</a:t>
            </a:r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dt"/>
          </p:nvPr>
        </p:nvSpPr>
        <p:spPr>
          <a:xfrm rot="5400000">
            <a:off x="7765200" y="1174320"/>
            <a:ext cx="2285640" cy="38052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s-ES" sz="1200">
                <a:solidFill>
                  <a:srgbClr val="4e5b6f"/>
                </a:solidFill>
                <a:latin typeface="Century Schoolbook"/>
              </a:rPr>
              <a:t>17/06/16</a:t>
            </a:r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ftr"/>
          </p:nvPr>
        </p:nvSpPr>
        <p:spPr>
          <a:xfrm rot="5400000">
            <a:off x="7077240" y="4181400"/>
            <a:ext cx="3657240" cy="383760"/>
          </a:xfrm>
          <a:prstGeom prst="rect">
            <a:avLst/>
          </a:prstGeom>
        </p:spPr>
        <p:txBody>
          <a:bodyPr lIns="90000" rIns="90000" tIns="45000" bIns="45000" anchor="ctr"/>
          <a:p>
            <a:endParaRPr/>
          </a:p>
        </p:txBody>
      </p:sp>
      <p:sp>
        <p:nvSpPr>
          <p:cNvPr id="9" name="CustomShape 10"/>
          <p:cNvSpPr/>
          <p:nvPr/>
        </p:nvSpPr>
        <p:spPr>
          <a:xfrm>
            <a:off x="380880" y="0"/>
            <a:ext cx="609120" cy="6857640"/>
          </a:xfrm>
          <a:prstGeom prst="rect">
            <a:avLst/>
          </a:prstGeom>
          <a:solidFill>
            <a:srgbClr val="c0e4af"/>
          </a:solidFill>
          <a:ln w="38160">
            <a:noFill/>
          </a:ln>
        </p:spPr>
      </p:sp>
      <p:sp>
        <p:nvSpPr>
          <p:cNvPr id="10" name="CustomShape 11"/>
          <p:cNvSpPr/>
          <p:nvPr/>
        </p:nvSpPr>
        <p:spPr>
          <a:xfrm>
            <a:off x="276480" y="0"/>
            <a:ext cx="104400" cy="6857640"/>
          </a:xfrm>
          <a:prstGeom prst="rect">
            <a:avLst/>
          </a:prstGeom>
          <a:solidFill>
            <a:srgbClr val="d7edce"/>
          </a:solidFill>
          <a:ln w="38160">
            <a:noFill/>
          </a:ln>
        </p:spPr>
      </p:sp>
      <p:sp>
        <p:nvSpPr>
          <p:cNvPr id="11" name="CustomShape 12"/>
          <p:cNvSpPr/>
          <p:nvPr/>
        </p:nvSpPr>
        <p:spPr>
          <a:xfrm>
            <a:off x="990720" y="0"/>
            <a:ext cx="181440" cy="6857640"/>
          </a:xfrm>
          <a:prstGeom prst="rect">
            <a:avLst/>
          </a:prstGeom>
          <a:solidFill>
            <a:srgbClr val="d7edce"/>
          </a:solidFill>
          <a:ln w="38160">
            <a:noFill/>
          </a:ln>
        </p:spPr>
      </p:sp>
      <p:sp>
        <p:nvSpPr>
          <p:cNvPr id="12" name="CustomShape 13"/>
          <p:cNvSpPr/>
          <p:nvPr/>
        </p:nvSpPr>
        <p:spPr>
          <a:xfrm>
            <a:off x="1141200" y="0"/>
            <a:ext cx="230040" cy="6857640"/>
          </a:xfrm>
          <a:prstGeom prst="rect">
            <a:avLst/>
          </a:prstGeom>
          <a:solidFill>
            <a:srgbClr val="ecf6e8"/>
          </a:solidFill>
          <a:ln w="38160">
            <a:noFill/>
          </a:ln>
        </p:spPr>
      </p:sp>
      <p:sp>
        <p:nvSpPr>
          <p:cNvPr id="13" name="Line 14"/>
          <p:cNvSpPr/>
          <p:nvPr/>
        </p:nvSpPr>
        <p:spPr>
          <a:xfrm>
            <a:off x="106200" y="0"/>
            <a:ext cx="0" cy="6858000"/>
          </a:xfrm>
          <a:prstGeom prst="line">
            <a:avLst/>
          </a:prstGeom>
          <a:ln w="57240">
            <a:solidFill>
              <a:srgbClr val="c0e4af"/>
            </a:solidFill>
            <a:round/>
          </a:ln>
        </p:spPr>
      </p:sp>
      <p:sp>
        <p:nvSpPr>
          <p:cNvPr id="14" name="Line 15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ln w="57240">
            <a:solidFill>
              <a:srgbClr val="ecf6e8"/>
            </a:solidFill>
            <a:round/>
          </a:ln>
        </p:spPr>
      </p:sp>
      <p:sp>
        <p:nvSpPr>
          <p:cNvPr id="15" name="Line 16"/>
          <p:cNvSpPr/>
          <p:nvPr/>
        </p:nvSpPr>
        <p:spPr>
          <a:xfrm>
            <a:off x="853920" y="0"/>
            <a:ext cx="0" cy="6858000"/>
          </a:xfrm>
          <a:prstGeom prst="line">
            <a:avLst/>
          </a:prstGeom>
          <a:ln w="57240">
            <a:solidFill>
              <a:srgbClr val="c0e4af"/>
            </a:solidFill>
            <a:round/>
          </a:ln>
        </p:spPr>
      </p:sp>
      <p:sp>
        <p:nvSpPr>
          <p:cNvPr id="16" name="Line 17"/>
          <p:cNvSpPr/>
          <p:nvPr/>
        </p:nvSpPr>
        <p:spPr>
          <a:xfrm>
            <a:off x="1726560" y="0"/>
            <a:ext cx="0" cy="6858000"/>
          </a:xfrm>
          <a:prstGeom prst="line">
            <a:avLst/>
          </a:prstGeom>
          <a:ln w="28440">
            <a:solidFill>
              <a:srgbClr val="c0e4af"/>
            </a:solidFill>
            <a:round/>
          </a:ln>
        </p:spPr>
      </p:sp>
      <p:sp>
        <p:nvSpPr>
          <p:cNvPr id="17" name="Line 18"/>
          <p:cNvSpPr/>
          <p:nvPr/>
        </p:nvSpPr>
        <p:spPr>
          <a:xfrm>
            <a:off x="1066680" y="0"/>
            <a:ext cx="0" cy="6858000"/>
          </a:xfrm>
          <a:prstGeom prst="line">
            <a:avLst/>
          </a:prstGeom>
          <a:ln w="9360">
            <a:solidFill>
              <a:srgbClr val="c0e4af"/>
            </a:solidFill>
            <a:round/>
          </a:ln>
        </p:spPr>
      </p:sp>
      <p:sp>
        <p:nvSpPr>
          <p:cNvPr id="18" name="Line 19"/>
          <p:cNvSpPr/>
          <p:nvPr/>
        </p:nvSpPr>
        <p:spPr>
          <a:xfrm>
            <a:off x="9113760" y="0"/>
            <a:ext cx="0" cy="6858000"/>
          </a:xfrm>
          <a:prstGeom prst="line">
            <a:avLst/>
          </a:prstGeom>
          <a:ln w="57240">
            <a:solidFill>
              <a:srgbClr val="c0e4af"/>
            </a:solidFill>
            <a:round/>
          </a:ln>
        </p:spPr>
      </p:sp>
      <p:sp>
        <p:nvSpPr>
          <p:cNvPr id="19" name="CustomShape 20"/>
          <p:cNvSpPr/>
          <p:nvPr/>
        </p:nvSpPr>
        <p:spPr>
          <a:xfrm>
            <a:off x="1219320" y="0"/>
            <a:ext cx="75960" cy="6857640"/>
          </a:xfrm>
          <a:prstGeom prst="rect">
            <a:avLst/>
          </a:prstGeom>
          <a:solidFill>
            <a:srgbClr val="c0e4af"/>
          </a:solidFill>
          <a:ln w="38160">
            <a:noFill/>
          </a:ln>
        </p:spPr>
      </p:sp>
      <p:sp>
        <p:nvSpPr>
          <p:cNvPr id="20" name="CustomShape 21"/>
          <p:cNvSpPr/>
          <p:nvPr/>
        </p:nvSpPr>
        <p:spPr>
          <a:xfrm>
            <a:off x="609480" y="3429000"/>
            <a:ext cx="1294920" cy="1294920"/>
          </a:xfrm>
          <a:prstGeom prst="ellipse">
            <a:avLst/>
          </a:prstGeom>
          <a:solidFill>
            <a:srgbClr val="7fd13b"/>
          </a:solidFill>
          <a:ln w="38160">
            <a:noFill/>
          </a:ln>
        </p:spPr>
      </p:sp>
      <p:sp>
        <p:nvSpPr>
          <p:cNvPr id="21" name="CustomShape 22"/>
          <p:cNvSpPr/>
          <p:nvPr/>
        </p:nvSpPr>
        <p:spPr>
          <a:xfrm>
            <a:off x="1309680" y="4866840"/>
            <a:ext cx="641160" cy="641160"/>
          </a:xfrm>
          <a:prstGeom prst="ellipse">
            <a:avLst/>
          </a:prstGeom>
          <a:solidFill>
            <a:srgbClr val="7fd13b"/>
          </a:solidFill>
          <a:ln w="28440">
            <a:noFill/>
          </a:ln>
        </p:spPr>
      </p:sp>
      <p:sp>
        <p:nvSpPr>
          <p:cNvPr id="22" name="CustomShape 23"/>
          <p:cNvSpPr/>
          <p:nvPr/>
        </p:nvSpPr>
        <p:spPr>
          <a:xfrm>
            <a:off x="1091160" y="5500800"/>
            <a:ext cx="136800" cy="136800"/>
          </a:xfrm>
          <a:prstGeom prst="ellipse">
            <a:avLst/>
          </a:prstGeom>
          <a:solidFill>
            <a:srgbClr val="7fd13b"/>
          </a:solidFill>
          <a:ln w="12600">
            <a:noFill/>
          </a:ln>
        </p:spPr>
      </p:sp>
      <p:sp>
        <p:nvSpPr>
          <p:cNvPr id="23" name="CustomShape 24"/>
          <p:cNvSpPr/>
          <p:nvPr/>
        </p:nvSpPr>
        <p:spPr>
          <a:xfrm>
            <a:off x="1664280" y="5788080"/>
            <a:ext cx="273960" cy="273960"/>
          </a:xfrm>
          <a:prstGeom prst="ellipse">
            <a:avLst/>
          </a:prstGeom>
          <a:solidFill>
            <a:srgbClr val="7fd13b"/>
          </a:solidFill>
          <a:ln w="12600">
            <a:noFill/>
          </a:ln>
        </p:spPr>
      </p:sp>
      <p:sp>
        <p:nvSpPr>
          <p:cNvPr id="24" name="CustomShape 25"/>
          <p:cNvSpPr/>
          <p:nvPr/>
        </p:nvSpPr>
        <p:spPr>
          <a:xfrm>
            <a:off x="1905120" y="4495680"/>
            <a:ext cx="365400" cy="365400"/>
          </a:xfrm>
          <a:prstGeom prst="ellipse">
            <a:avLst/>
          </a:prstGeom>
          <a:solidFill>
            <a:srgbClr val="7fd13b"/>
          </a:solidFill>
          <a:ln w="28440">
            <a:noFill/>
          </a:ln>
        </p:spPr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1325520" y="4928760"/>
            <a:ext cx="609120" cy="517320"/>
          </a:xfrm>
          <a:prstGeom prst="rect">
            <a:avLst/>
          </a:prstGeom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A0518B9E-494F-4015-A439-3852C735E493}" type="slidenum">
              <a:rPr b="1" lang="es-ES" sz="1400">
                <a:solidFill>
                  <a:srgbClr val="ffffff"/>
                </a:solidFill>
                <a:latin typeface="Century Schoolbook"/>
              </a:rPr>
              <a:t>&lt;número&gt;</a:t>
            </a:fld>
            <a:endParaRPr/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ca-ES"/>
              <a:t>Pulse para editar el formato de esquema del texto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ca-ES"/>
              <a:t>Segundo nivel del esquema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ca-ES"/>
              <a:t>Tercer nivel del esquema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ca-ES"/>
              <a:t>Cuarto nivel del esquema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ca-ES"/>
              <a:t>Quinto nivel del esquema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ca-ES"/>
              <a:t>Sexto nivel del esquema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ca-ES"/>
              <a:t>Séptimo nivel del esquema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60">
            <a:solidFill>
              <a:srgbClr val="c0e4af"/>
            </a:solidFill>
            <a:round/>
          </a:ln>
        </p:spPr>
      </p:sp>
      <p:sp>
        <p:nvSpPr>
          <p:cNvPr id="62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240">
            <a:solidFill>
              <a:srgbClr val="c0e4af"/>
            </a:solidFill>
            <a:round/>
          </a:ln>
        </p:spPr>
      </p:sp>
      <p:sp>
        <p:nvSpPr>
          <p:cNvPr id="63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80">
            <a:solidFill>
              <a:srgbClr val="7fd13b"/>
            </a:solidFill>
            <a:round/>
          </a:ln>
        </p:spPr>
      </p:sp>
      <p:sp>
        <p:nvSpPr>
          <p:cNvPr id="64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rgbClr val="c0e4af"/>
          </a:solidFill>
          <a:ln w="38160">
            <a:noFill/>
          </a:ln>
        </p:spPr>
      </p:sp>
      <p:sp>
        <p:nvSpPr>
          <p:cNvPr id="65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7fd13b"/>
            </a:solidFill>
            <a:round/>
          </a:ln>
        </p:spPr>
      </p:sp>
      <p:sp>
        <p:nvSpPr>
          <p:cNvPr id="66" name="CustomShape 6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rgbClr val="7fd13b"/>
          </a:solidFill>
          <a:ln w="38160">
            <a:noFill/>
          </a:ln>
        </p:spPr>
      </p:sp>
      <p:sp>
        <p:nvSpPr>
          <p:cNvPr id="67" name="PlaceHolder 7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ca-ES" sz="3000">
                <a:solidFill>
                  <a:srgbClr val="4e5b6f"/>
                </a:solidFill>
                <a:latin typeface="Century Schoolbook"/>
              </a:rPr>
              <a:t>Pulse para editar el formato del texto de títuloHaga clic para modificar el estilo de título del patrón</a:t>
            </a:r>
            <a:endParaRPr/>
          </a:p>
        </p:txBody>
      </p:sp>
      <p:sp>
        <p:nvSpPr>
          <p:cNvPr id="68" name="PlaceHolder 8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90000" rIns="90000" tIns="45000" bIns="45000"/>
          <a:p>
            <a:pPr>
              <a:buSzPct val="25000"/>
              <a:buFont typeface="StarSymbol"/>
              <a:buChar char=""/>
            </a:pPr>
            <a:r>
              <a:rPr lang="ca-ES" sz="2400">
                <a:solidFill>
                  <a:srgbClr val="000000"/>
                </a:solidFill>
                <a:latin typeface="Century Schoolbook"/>
              </a:rPr>
              <a:t>Pulse para editar el formato de esquema del texto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ca-ES" sz="2400">
                <a:solidFill>
                  <a:srgbClr val="000000"/>
                </a:solidFill>
                <a:latin typeface="Century Schoolbook"/>
              </a:rPr>
              <a:t>Segundo nivel del esquema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ca-ES" sz="2400">
                <a:solidFill>
                  <a:srgbClr val="000000"/>
                </a:solidFill>
                <a:latin typeface="Century Schoolbook"/>
              </a:rPr>
              <a:t>Tercer nivel del esquema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ca-ES" sz="2400">
                <a:solidFill>
                  <a:srgbClr val="000000"/>
                </a:solidFill>
                <a:latin typeface="Century Schoolbook"/>
              </a:rPr>
              <a:t>Cuarto nivel del esquema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ca-ES" sz="2400">
                <a:solidFill>
                  <a:srgbClr val="000000"/>
                </a:solidFill>
                <a:latin typeface="Century Schoolbook"/>
              </a:rPr>
              <a:t>Quinto nivel del esquema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ca-ES" sz="2400">
                <a:solidFill>
                  <a:srgbClr val="000000"/>
                </a:solidFill>
                <a:latin typeface="Century Schoolbook"/>
              </a:rPr>
              <a:t>Sexto nivel del esquema</a:t>
            </a:r>
            <a:endParaRPr/>
          </a:p>
          <a:p>
            <a:pPr>
              <a:lnSpc>
                <a:spcPct val="100000"/>
              </a:lnSpc>
              <a:buSzPct val="25000"/>
              <a:buFont typeface="Wingdings" charset="2"/>
              <a:buChar char=""/>
            </a:pPr>
            <a:r>
              <a:rPr lang="ca-ES" sz="2400">
                <a:solidFill>
                  <a:srgbClr val="000000"/>
                </a:solidFill>
                <a:latin typeface="Century Schoolbook"/>
              </a:rPr>
              <a:t>Séptimo nivel del esquemaHaga clic para modificar el estilo de texto del patrón</a:t>
            </a:r>
            <a:endParaRPr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ca-ES" sz="2100">
                <a:solidFill>
                  <a:srgbClr val="000000"/>
                </a:solidFill>
                <a:latin typeface="Century Schoolbook"/>
              </a:rPr>
              <a:t>Segundo nivel</a:t>
            </a:r>
            <a:endParaRPr/>
          </a:p>
          <a:p>
            <a:pPr lvl="2">
              <a:lnSpc>
                <a:spcPct val="100000"/>
              </a:lnSpc>
              <a:buSzPct val="25000"/>
              <a:buFont typeface="Wingdings" charset="2"/>
              <a:buChar char=""/>
            </a:pPr>
            <a:r>
              <a:rPr lang="ca-ES">
                <a:solidFill>
                  <a:srgbClr val="000000"/>
                </a:solidFill>
                <a:latin typeface="Century Schoolbook"/>
              </a:rPr>
              <a:t>Tercer nivel</a:t>
            </a:r>
            <a:endParaRPr/>
          </a:p>
          <a:p>
            <a:pPr lvl="3">
              <a:lnSpc>
                <a:spcPct val="100000"/>
              </a:lnSpc>
              <a:buSzPct val="25000"/>
              <a:buFont typeface="Wingdings" charset="2"/>
              <a:buChar char=""/>
            </a:pPr>
            <a:r>
              <a:rPr lang="ca-ES">
                <a:solidFill>
                  <a:srgbClr val="000000"/>
                </a:solidFill>
                <a:latin typeface="Century Schoolbook"/>
              </a:rPr>
              <a:t>Cuarto nivel</a:t>
            </a:r>
            <a:endParaRPr/>
          </a:p>
          <a:p>
            <a:pPr lvl="4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ca-ES" sz="1600">
                <a:solidFill>
                  <a:srgbClr val="000000"/>
                </a:solidFill>
                <a:latin typeface="Century Schoolbook"/>
              </a:rPr>
              <a:t>Quinto nivel</a:t>
            </a:r>
            <a:endParaRPr/>
          </a:p>
        </p:txBody>
      </p:sp>
      <p:sp>
        <p:nvSpPr>
          <p:cNvPr id="69" name="PlaceHolder 9"/>
          <p:cNvSpPr>
            <a:spLocks noGrp="1"/>
          </p:cNvSpPr>
          <p:nvPr>
            <p:ph type="dt"/>
          </p:nvPr>
        </p:nvSpPr>
        <p:spPr>
          <a:xfrm rot="5400000">
            <a:off x="7589520" y="1081800"/>
            <a:ext cx="2011320" cy="383760"/>
          </a:xfrm>
          <a:prstGeom prst="rect">
            <a:avLst/>
          </a:prstGeom>
        </p:spPr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s-ES" sz="1200">
                <a:solidFill>
                  <a:srgbClr val="4e5b6f"/>
                </a:solidFill>
                <a:latin typeface="Century Schoolbook"/>
              </a:rPr>
              <a:t>17/06/16</a:t>
            </a:r>
            <a:endParaRPr/>
          </a:p>
        </p:txBody>
      </p:sp>
      <p:sp>
        <p:nvSpPr>
          <p:cNvPr id="70" name="PlaceHolder 10"/>
          <p:cNvSpPr>
            <a:spLocks noGrp="1"/>
          </p:cNvSpPr>
          <p:nvPr>
            <p:ph type="sldNum"/>
          </p:nvPr>
        </p:nvSpPr>
        <p:spPr>
          <a:xfrm>
            <a:off x="8129160" y="5734080"/>
            <a:ext cx="609120" cy="520920"/>
          </a:xfrm>
          <a:prstGeom prst="rect">
            <a:avLst/>
          </a:prstGeom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315918E2-0536-4899-8061-9A768E0F6099}" type="slidenum">
              <a:rPr b="1" lang="es-ES" sz="1400">
                <a:solidFill>
                  <a:srgbClr val="ffffff"/>
                </a:solidFill>
                <a:latin typeface="Century Schoolbook"/>
              </a:rPr>
              <a:t>&lt;número&gt;</a:t>
            </a:fld>
            <a:endParaRPr/>
          </a:p>
        </p:txBody>
      </p:sp>
      <p:sp>
        <p:nvSpPr>
          <p:cNvPr id="71" name="PlaceHolder 11"/>
          <p:cNvSpPr>
            <a:spLocks noGrp="1"/>
          </p:cNvSpPr>
          <p:nvPr>
            <p:ph type="ftr"/>
          </p:nvPr>
        </p:nvSpPr>
        <p:spPr>
          <a:xfrm rot="5400000">
            <a:off x="6990480" y="3737160"/>
            <a:ext cx="3200040" cy="365400"/>
          </a:xfrm>
          <a:prstGeom prst="rect">
            <a:avLst/>
          </a:prstGeom>
        </p:spPr>
        <p:txBody>
          <a:bodyPr lIns="90000" rIns="90000" tIns="45000" bIns="45000" anchor="ctr"/>
          <a:p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5857920" y="6072120"/>
            <a:ext cx="2999880" cy="333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1600">
                <a:solidFill>
                  <a:srgbClr val="000000"/>
                </a:solidFill>
                <a:latin typeface="Century Gothic"/>
              </a:rPr>
              <a:t>QUERALT MARGINET CASALS</a:t>
            </a:r>
            <a:endParaRPr/>
          </a:p>
        </p:txBody>
      </p:sp>
      <p:sp>
        <p:nvSpPr>
          <p:cNvPr id="107" name="CustomShape 2"/>
          <p:cNvSpPr/>
          <p:nvPr/>
        </p:nvSpPr>
        <p:spPr>
          <a:xfrm>
            <a:off x="1714320" y="428760"/>
            <a:ext cx="7000560" cy="191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ES" sz="6000" u="sng">
                <a:solidFill>
                  <a:srgbClr val="000000"/>
                </a:solidFill>
                <a:latin typeface="Century Gothic"/>
              </a:rPr>
              <a:t>M6</a:t>
            </a:r>
            <a:r>
              <a:rPr lang="es-ES" sz="6000">
                <a:solidFill>
                  <a:srgbClr val="000000"/>
                </a:solidFill>
                <a:latin typeface="Century Gothic"/>
              </a:rPr>
              <a:t>: </a:t>
            </a:r>
            <a:r>
              <a:rPr b="1" lang="es-ES" sz="6000">
                <a:solidFill>
                  <a:srgbClr val="000000"/>
                </a:solidFill>
                <a:latin typeface="Century Gothic"/>
              </a:rPr>
              <a:t>LA MEVA PARAFARMÀCIA</a:t>
            </a:r>
            <a:endParaRPr/>
          </a:p>
        </p:txBody>
      </p:sp>
      <p:pic>
        <p:nvPicPr>
          <p:cNvPr id="108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357280" y="2928960"/>
            <a:ext cx="6351480" cy="2285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ca-ES" sz="3000" u="sng">
                <a:solidFill>
                  <a:srgbClr val="4e5b6f"/>
                </a:solidFill>
                <a:latin typeface="Century Schoolbook"/>
              </a:rPr>
              <a:t>RECURSOS ECONÒMICS </a:t>
            </a:r>
            <a:endParaRPr/>
          </a:p>
        </p:txBody>
      </p:sp>
      <p:sp>
        <p:nvSpPr>
          <p:cNvPr id="141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  <a:buSzPct val="25000"/>
              <a:buFont typeface="Wingdings" charset="2"/>
              <a:buChar char=""/>
            </a:pPr>
            <a:r>
              <a:rPr lang="ca-ES" sz="2400">
                <a:solidFill>
                  <a:srgbClr val="000000"/>
                </a:solidFill>
                <a:latin typeface="Century Gothic"/>
              </a:rPr>
              <a:t>Recursos econòmics són alts.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Wingdings" charset="2"/>
              <a:buChar char=""/>
            </a:pPr>
            <a:r>
              <a:rPr lang="ca-ES" sz="2400">
                <a:solidFill>
                  <a:srgbClr val="000000"/>
                </a:solidFill>
                <a:latin typeface="Century Gothic"/>
              </a:rPr>
              <a:t>Soci de l’empresa.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Wingdings" charset="2"/>
              <a:buChar char=""/>
            </a:pPr>
            <a:r>
              <a:rPr lang="ca-ES" sz="2400">
                <a:solidFill>
                  <a:srgbClr val="000000"/>
                </a:solidFill>
                <a:latin typeface="Century Gothic"/>
              </a:rPr>
              <a:t>Crèdit al banc.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42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28800" y="4214880"/>
            <a:ext cx="3302280" cy="2071440"/>
          </a:xfrm>
          <a:prstGeom prst="rect">
            <a:avLst/>
          </a:prstGeom>
          <a:ln>
            <a:noFill/>
          </a:ln>
        </p:spPr>
      </p:pic>
      <p:pic>
        <p:nvPicPr>
          <p:cNvPr id="143" name="Picture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4286160"/>
            <a:ext cx="3214440" cy="1990080"/>
          </a:xfrm>
          <a:prstGeom prst="rect">
            <a:avLst/>
          </a:prstGeom>
          <a:ln>
            <a:noFill/>
          </a:ln>
        </p:spPr>
      </p:pic>
      <p:pic>
        <p:nvPicPr>
          <p:cNvPr id="144" name="Picture 6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643280" y="2143080"/>
            <a:ext cx="3428640" cy="1867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ca-ES" sz="3000" u="sng">
                <a:solidFill>
                  <a:srgbClr val="4e5b6f"/>
                </a:solidFill>
                <a:latin typeface="Century Schoolbook"/>
              </a:rPr>
              <a:t>VALORS DE L’EMPRESA</a:t>
            </a:r>
            <a:endParaRPr/>
          </a:p>
        </p:txBody>
      </p:sp>
      <p:graphicFrame>
        <p:nvGraphicFramePr>
          <p:cNvPr id="146" name="3 Marcador de contenido"/>
          <p:cNvGraphicFramePr/>
          <p:nvPr/>
        </p:nvGraphicFramePr>
        <p:xfrm>
          <a:off x="457200" y="1600200"/>
          <a:ext cx="7467120" cy="487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3 Marcador de contenido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500120" y="980280"/>
            <a:ext cx="5786280" cy="5515920"/>
          </a:xfrm>
          <a:prstGeom prst="rect">
            <a:avLst/>
          </a:prstGeom>
          <a:ln>
            <a:noFill/>
          </a:ln>
        </p:spPr>
      </p:pic>
      <p:sp>
        <p:nvSpPr>
          <p:cNvPr id="110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ca-ES" sz="3000" u="sng">
                <a:solidFill>
                  <a:srgbClr val="4e5b6f"/>
                </a:solidFill>
                <a:latin typeface="Century Schoolbook"/>
              </a:rPr>
              <a:t>LOGO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ca-ES" sz="3000" u="sng">
                <a:solidFill>
                  <a:srgbClr val="4e5b6f"/>
                </a:solidFill>
                <a:latin typeface="Century Schoolbook"/>
              </a:rPr>
              <a:t>UBICACIÓ</a:t>
            </a:r>
            <a:endParaRPr/>
          </a:p>
        </p:txBody>
      </p:sp>
      <p:pic>
        <p:nvPicPr>
          <p:cNvPr id="112" name="Picture 1" descr=""/>
          <p:cNvPicPr/>
          <p:nvPr/>
        </p:nvPicPr>
        <p:blipFill>
          <a:blip r:embed="rId1"/>
          <a:srcRect l="900732" t="206640" r="452269" b="268750"/>
          <a:stretch>
            <a:fillRect/>
          </a:stretch>
        </p:blipFill>
        <p:spPr>
          <a:xfrm>
            <a:off x="2214720" y="2357280"/>
            <a:ext cx="4214520" cy="3977640"/>
          </a:xfrm>
          <a:prstGeom prst="rect">
            <a:avLst/>
          </a:prstGeom>
          <a:ln w="9360">
            <a:noFill/>
          </a:ln>
        </p:spPr>
      </p:pic>
      <p:sp>
        <p:nvSpPr>
          <p:cNvPr id="113" name="CustomShape 2"/>
          <p:cNvSpPr/>
          <p:nvPr/>
        </p:nvSpPr>
        <p:spPr>
          <a:xfrm>
            <a:off x="428760" y="1714320"/>
            <a:ext cx="685764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ES" sz="2000">
                <a:solidFill>
                  <a:srgbClr val="000000"/>
                </a:solidFill>
                <a:latin typeface="Century Gothic"/>
              </a:rPr>
              <a:t>Passeig de l’Industria, 28, 08600 Berga, Barcelona.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ca-ES" sz="3000" u="sng">
                <a:solidFill>
                  <a:srgbClr val="4e5b6f"/>
                </a:solidFill>
                <a:latin typeface="Century Schoolbook"/>
              </a:rPr>
              <a:t>SERVEIS</a:t>
            </a:r>
            <a:endParaRPr/>
          </a:p>
        </p:txBody>
      </p:sp>
      <p:sp>
        <p:nvSpPr>
          <p:cNvPr id="115" name="TextShape 2"/>
          <p:cNvSpPr txBox="1"/>
          <p:nvPr/>
        </p:nvSpPr>
        <p:spPr>
          <a:xfrm>
            <a:off x="500040" y="1714320"/>
            <a:ext cx="7467120" cy="48733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10000"/>
              </a:lnSpc>
              <a:buSzPct val="25000"/>
              <a:buFont typeface="Wingdings" charset="2"/>
              <a:buChar char=""/>
            </a:pPr>
            <a:r>
              <a:rPr lang="ca-ES" sz="2400">
                <a:solidFill>
                  <a:srgbClr val="000000"/>
                </a:solidFill>
                <a:latin typeface="Century Gothic"/>
              </a:rPr>
              <a:t>Productes dietètics.</a:t>
            </a:r>
            <a:endParaRPr/>
          </a:p>
          <a:p>
            <a:pPr>
              <a:lnSpc>
                <a:spcPct val="110000"/>
              </a:lnSpc>
            </a:pPr>
            <a:endParaRPr/>
          </a:p>
          <a:p>
            <a:pPr>
              <a:lnSpc>
                <a:spcPct val="110000"/>
              </a:lnSpc>
              <a:buSzPct val="25000"/>
              <a:buFont typeface="Wingdings" charset="2"/>
              <a:buChar char=""/>
            </a:pPr>
            <a:r>
              <a:rPr lang="ca-ES" sz="2400">
                <a:solidFill>
                  <a:srgbClr val="000000"/>
                </a:solidFill>
                <a:latin typeface="Century Gothic"/>
              </a:rPr>
              <a:t>Productes de dermatologia.</a:t>
            </a:r>
            <a:endParaRPr/>
          </a:p>
          <a:p>
            <a:pPr>
              <a:lnSpc>
                <a:spcPct val="110000"/>
              </a:lnSpc>
            </a:pPr>
            <a:endParaRPr/>
          </a:p>
          <a:p>
            <a:pPr>
              <a:lnSpc>
                <a:spcPct val="110000"/>
              </a:lnSpc>
              <a:buSzPct val="25000"/>
              <a:buFont typeface="Wingdings" charset="2"/>
              <a:buChar char=""/>
            </a:pPr>
            <a:r>
              <a:rPr lang="ca-ES" sz="2400">
                <a:solidFill>
                  <a:srgbClr val="000000"/>
                </a:solidFill>
                <a:latin typeface="Century Gothic"/>
              </a:rPr>
              <a:t>Productes infantils.</a:t>
            </a:r>
            <a:endParaRPr/>
          </a:p>
          <a:p>
            <a:pPr>
              <a:lnSpc>
                <a:spcPct val="110000"/>
              </a:lnSpc>
            </a:pPr>
            <a:endParaRPr/>
          </a:p>
          <a:p>
            <a:pPr>
              <a:lnSpc>
                <a:spcPct val="110000"/>
              </a:lnSpc>
              <a:buSzPct val="25000"/>
              <a:buFont typeface="Wingdings" charset="2"/>
              <a:buChar char=""/>
            </a:pPr>
            <a:r>
              <a:rPr lang="ca-ES" sz="2400">
                <a:solidFill>
                  <a:srgbClr val="000000"/>
                </a:solidFill>
                <a:latin typeface="Century Gothic"/>
              </a:rPr>
              <a:t>Productes lubricants.</a:t>
            </a:r>
            <a:endParaRPr/>
          </a:p>
          <a:p>
            <a:pPr>
              <a:lnSpc>
                <a:spcPct val="110000"/>
              </a:lnSpc>
            </a:pPr>
            <a:endParaRPr/>
          </a:p>
          <a:p>
            <a:pPr>
              <a:lnSpc>
                <a:spcPct val="110000"/>
              </a:lnSpc>
              <a:buSzPct val="25000"/>
              <a:buFont typeface="Wingdings" charset="2"/>
              <a:buChar char=""/>
            </a:pPr>
            <a:r>
              <a:rPr lang="ca-ES" sz="2400">
                <a:solidFill>
                  <a:srgbClr val="000000"/>
                </a:solidFill>
                <a:latin typeface="Century Gothic"/>
              </a:rPr>
              <a:t>Productes homeopàtics.</a:t>
            </a:r>
            <a:endParaRPr/>
          </a:p>
          <a:p>
            <a:pPr>
              <a:lnSpc>
                <a:spcPct val="110000"/>
              </a:lnSpc>
            </a:pPr>
            <a:endParaRPr/>
          </a:p>
          <a:p>
            <a:pPr>
              <a:lnSpc>
                <a:spcPct val="110000"/>
              </a:lnSpc>
              <a:buSzPct val="25000"/>
              <a:buFont typeface="Wingdings" charset="2"/>
              <a:buChar char=""/>
            </a:pPr>
            <a:r>
              <a:rPr lang="ca-ES" sz="2400">
                <a:solidFill>
                  <a:srgbClr val="000000"/>
                </a:solidFill>
                <a:latin typeface="Century Gothic"/>
              </a:rPr>
              <a:t>Etc.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16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000760" y="285840"/>
            <a:ext cx="3071520" cy="2045520"/>
          </a:xfrm>
          <a:prstGeom prst="rect">
            <a:avLst/>
          </a:prstGeom>
          <a:ln>
            <a:noFill/>
          </a:ln>
        </p:spPr>
      </p:pic>
      <p:pic>
        <p:nvPicPr>
          <p:cNvPr id="117" name="Picture 5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072040" y="2500200"/>
            <a:ext cx="2999880" cy="1999800"/>
          </a:xfrm>
          <a:prstGeom prst="rect">
            <a:avLst/>
          </a:prstGeom>
          <a:ln>
            <a:noFill/>
          </a:ln>
        </p:spPr>
      </p:pic>
      <p:pic>
        <p:nvPicPr>
          <p:cNvPr id="118" name="Picture 7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5072040" y="4500720"/>
            <a:ext cx="2857320" cy="2117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ca-ES" sz="3000" u="sng">
                <a:solidFill>
                  <a:srgbClr val="4e5b6f"/>
                </a:solidFill>
                <a:latin typeface="Century Schoolbook"/>
              </a:rPr>
              <a:t>TIPUS DE TREBALLADORS</a:t>
            </a:r>
            <a:endParaRPr/>
          </a:p>
        </p:txBody>
      </p:sp>
      <p:sp>
        <p:nvSpPr>
          <p:cNvPr id="120" name="TextShape 2"/>
          <p:cNvSpPr txBox="1"/>
          <p:nvPr/>
        </p:nvSpPr>
        <p:spPr>
          <a:xfrm>
            <a:off x="428760" y="1714320"/>
            <a:ext cx="7467120" cy="48733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  <a:buSzPct val="25000"/>
              <a:buFont typeface="Wingdings" charset="2"/>
              <a:buChar char=""/>
            </a:pPr>
            <a:r>
              <a:rPr lang="ca-ES" sz="2400">
                <a:solidFill>
                  <a:srgbClr val="000000"/>
                </a:solidFill>
                <a:latin typeface="Century Gothic"/>
              </a:rPr>
              <a:t>Els treballadors, seran professionals i experts en diferents temes com: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Wingdings" charset="2"/>
              <a:buChar char=""/>
            </a:pPr>
            <a:r>
              <a:rPr lang="ca-ES" sz="2400">
                <a:solidFill>
                  <a:srgbClr val="000000"/>
                </a:solidFill>
                <a:latin typeface="Century Gothic"/>
              </a:rPr>
              <a:t>Nutrició i Dietètica. </a:t>
            </a:r>
            <a:endParaRPr/>
          </a:p>
          <a:p>
            <a:pPr>
              <a:lnSpc>
                <a:spcPct val="100000"/>
              </a:lnSpc>
              <a:buSzPct val="25000"/>
              <a:buFont typeface="Wingdings" charset="2"/>
              <a:buChar char=""/>
            </a:pPr>
            <a:r>
              <a:rPr lang="ca-ES" sz="2400">
                <a:solidFill>
                  <a:srgbClr val="000000"/>
                </a:solidFill>
                <a:latin typeface="Century Gothic"/>
              </a:rPr>
              <a:t>Dermatologia.</a:t>
            </a:r>
            <a:endParaRPr/>
          </a:p>
          <a:p>
            <a:pPr>
              <a:lnSpc>
                <a:spcPct val="100000"/>
              </a:lnSpc>
              <a:buSzPct val="25000"/>
              <a:buFont typeface="Wingdings" charset="2"/>
              <a:buChar char=""/>
            </a:pPr>
            <a:r>
              <a:rPr lang="ca-ES" sz="2400">
                <a:solidFill>
                  <a:srgbClr val="000000"/>
                </a:solidFill>
                <a:latin typeface="Century Gothic"/>
              </a:rPr>
              <a:t>Homeopatia. </a:t>
            </a:r>
            <a:endParaRPr/>
          </a:p>
          <a:p>
            <a:pPr>
              <a:lnSpc>
                <a:spcPct val="100000"/>
              </a:lnSpc>
              <a:buSzPct val="25000"/>
              <a:buFont typeface="Wingdings" charset="2"/>
              <a:buChar char=""/>
            </a:pPr>
            <a:r>
              <a:rPr lang="ca-ES" sz="2400">
                <a:solidFill>
                  <a:srgbClr val="000000"/>
                </a:solidFill>
                <a:latin typeface="Century Gothic"/>
              </a:rPr>
              <a:t>Primera infància.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21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929040" y="2857320"/>
            <a:ext cx="4026960" cy="1999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ca-ES" sz="3000" u="sng">
                <a:solidFill>
                  <a:srgbClr val="4e5b6f"/>
                </a:solidFill>
                <a:latin typeface="Century Schoolbook"/>
              </a:rPr>
              <a:t>TIPUS DE CLIENTS</a:t>
            </a:r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  <a:buSzPct val="25000"/>
              <a:buFont typeface="Wingdings" charset="2"/>
              <a:buChar char=""/>
            </a:pPr>
            <a:r>
              <a:rPr lang="ca-ES" sz="2400">
                <a:solidFill>
                  <a:srgbClr val="000000"/>
                </a:solidFill>
                <a:latin typeface="Century Gothic"/>
              </a:rPr>
              <a:t>Entre 25-50 anys.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24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929200" y="1928880"/>
            <a:ext cx="2708280" cy="2857320"/>
          </a:xfrm>
          <a:prstGeom prst="rect">
            <a:avLst/>
          </a:prstGeom>
          <a:ln>
            <a:noFill/>
          </a:ln>
        </p:spPr>
      </p:pic>
      <p:pic>
        <p:nvPicPr>
          <p:cNvPr id="125" name="Picture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357200" y="4857840"/>
            <a:ext cx="3142800" cy="1767600"/>
          </a:xfrm>
          <a:prstGeom prst="rect">
            <a:avLst/>
          </a:prstGeom>
          <a:ln>
            <a:noFill/>
          </a:ln>
        </p:spPr>
      </p:pic>
      <p:pic>
        <p:nvPicPr>
          <p:cNvPr id="126" name="Picture 6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857160" y="2143080"/>
            <a:ext cx="4922280" cy="2499840"/>
          </a:xfrm>
          <a:prstGeom prst="rect">
            <a:avLst/>
          </a:prstGeom>
          <a:ln>
            <a:noFill/>
          </a:ln>
        </p:spPr>
      </p:pic>
      <p:pic>
        <p:nvPicPr>
          <p:cNvPr id="127" name="Picture 8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5214960" y="4929120"/>
            <a:ext cx="2802600" cy="1715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ca-ES" sz="3000" u="sng">
                <a:solidFill>
                  <a:srgbClr val="4e5b6f"/>
                </a:solidFill>
                <a:latin typeface="Century Schoolbook"/>
              </a:rPr>
              <a:t>PUBLICITAT</a:t>
            </a:r>
            <a:endParaRPr/>
          </a:p>
        </p:txBody>
      </p:sp>
      <p:sp>
        <p:nvSpPr>
          <p:cNvPr id="129" name="TextShape 2"/>
          <p:cNvSpPr txBox="1"/>
          <p:nvPr/>
        </p:nvSpPr>
        <p:spPr>
          <a:xfrm>
            <a:off x="428760" y="1785960"/>
            <a:ext cx="7467120" cy="48733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  <a:buSzPct val="25000"/>
              <a:buFont typeface="Wingdings" charset="2"/>
              <a:buChar char=""/>
            </a:pPr>
            <a:r>
              <a:rPr lang="ca-ES" sz="2400">
                <a:solidFill>
                  <a:srgbClr val="000000"/>
                </a:solidFill>
                <a:latin typeface="Century Gothic"/>
              </a:rPr>
              <a:t>Diferents xarxes socials.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Wingdings" charset="2"/>
              <a:buChar char=""/>
            </a:pPr>
            <a:r>
              <a:rPr lang="ca-ES" sz="2400">
                <a:solidFill>
                  <a:srgbClr val="000000"/>
                </a:solidFill>
                <a:latin typeface="Century Gothic"/>
              </a:rPr>
              <a:t>A la mateixa Parafarmàcia.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Wingdings" charset="2"/>
              <a:buChar char=""/>
            </a:pPr>
            <a:r>
              <a:rPr lang="ca-ES" sz="2400">
                <a:solidFill>
                  <a:srgbClr val="000000"/>
                </a:solidFill>
                <a:latin typeface="Century Gothic"/>
              </a:rPr>
              <a:t>Boca a boca.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Wingdings" charset="2"/>
              <a:buChar char=""/>
            </a:pPr>
            <a:r>
              <a:rPr lang="ca-ES" sz="2400">
                <a:solidFill>
                  <a:srgbClr val="000000"/>
                </a:solidFill>
                <a:latin typeface="Century Gothic"/>
              </a:rPr>
              <a:t>Televisió. </a:t>
            </a:r>
            <a:endParaRPr/>
          </a:p>
        </p:txBody>
      </p:sp>
      <p:pic>
        <p:nvPicPr>
          <p:cNvPr id="130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071960" y="3571920"/>
            <a:ext cx="3714480" cy="2228400"/>
          </a:xfrm>
          <a:prstGeom prst="rect">
            <a:avLst/>
          </a:prstGeom>
          <a:ln>
            <a:noFill/>
          </a:ln>
        </p:spPr>
      </p:pic>
      <p:pic>
        <p:nvPicPr>
          <p:cNvPr id="131" name="Picture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57880" y="285840"/>
            <a:ext cx="2797560" cy="2714400"/>
          </a:xfrm>
          <a:prstGeom prst="rect">
            <a:avLst/>
          </a:prstGeom>
          <a:ln>
            <a:noFill/>
          </a:ln>
        </p:spPr>
      </p:pic>
      <p:pic>
        <p:nvPicPr>
          <p:cNvPr id="132" name="Picture 6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856800" y="5000760"/>
            <a:ext cx="2627640" cy="1478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ca-ES" sz="3000" u="sng">
                <a:solidFill>
                  <a:srgbClr val="4e5b6f"/>
                </a:solidFill>
                <a:latin typeface="Century Schoolbook"/>
              </a:rPr>
              <a:t>NECESSITATS</a:t>
            </a:r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428760" y="1785960"/>
            <a:ext cx="7467120" cy="48733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20000"/>
              </a:lnSpc>
              <a:buSzPct val="25000"/>
              <a:buFont typeface="Wingdings" charset="2"/>
              <a:buChar char=""/>
            </a:pPr>
            <a:r>
              <a:rPr lang="ca-ES" sz="2400">
                <a:solidFill>
                  <a:srgbClr val="000000"/>
                </a:solidFill>
                <a:latin typeface="Century Gothic"/>
              </a:rPr>
              <a:t>IDENTIFICACIÓ</a:t>
            </a:r>
            <a:endParaRPr/>
          </a:p>
          <a:p>
            <a:pPr>
              <a:lnSpc>
                <a:spcPct val="120000"/>
              </a:lnSpc>
            </a:pPr>
            <a:endParaRPr/>
          </a:p>
          <a:p>
            <a:pPr>
              <a:lnSpc>
                <a:spcPct val="120000"/>
              </a:lnSpc>
              <a:buSzPct val="25000"/>
              <a:buFont typeface="Wingdings" charset="2"/>
              <a:buChar char=""/>
            </a:pPr>
            <a:r>
              <a:rPr lang="ca-ES" sz="2400">
                <a:solidFill>
                  <a:srgbClr val="000000"/>
                </a:solidFill>
                <a:latin typeface="Century Gothic"/>
              </a:rPr>
              <a:t>ANTICIPACIÓ</a:t>
            </a:r>
            <a:endParaRPr/>
          </a:p>
          <a:p>
            <a:pPr>
              <a:lnSpc>
                <a:spcPct val="120000"/>
              </a:lnSpc>
            </a:pPr>
            <a:endParaRPr/>
          </a:p>
          <a:p>
            <a:pPr>
              <a:lnSpc>
                <a:spcPct val="120000"/>
              </a:lnSpc>
              <a:buSzPct val="25000"/>
              <a:buFont typeface="Wingdings" charset="2"/>
              <a:buChar char=""/>
            </a:pPr>
            <a:r>
              <a:rPr lang="ca-ES" sz="2400">
                <a:solidFill>
                  <a:srgbClr val="000000"/>
                </a:solidFill>
                <a:latin typeface="Century Gothic"/>
              </a:rPr>
              <a:t>SATISFACCIÓ</a:t>
            </a:r>
            <a:endParaRPr/>
          </a:p>
          <a:p>
            <a:pPr>
              <a:lnSpc>
                <a:spcPct val="120000"/>
              </a:lnSpc>
            </a:pPr>
            <a:endParaRPr/>
          </a:p>
          <a:p>
            <a:pPr>
              <a:lnSpc>
                <a:spcPct val="120000"/>
              </a:lnSpc>
              <a:buSzPct val="25000"/>
              <a:buFont typeface="Wingdings" charset="2"/>
              <a:buChar char=""/>
            </a:pPr>
            <a:r>
              <a:rPr lang="ca-ES" sz="2400">
                <a:solidFill>
                  <a:srgbClr val="000000"/>
                </a:solidFill>
                <a:latin typeface="Century Gothic"/>
              </a:rPr>
              <a:t>CLIENT</a:t>
            </a:r>
            <a:endParaRPr/>
          </a:p>
          <a:p>
            <a:pPr>
              <a:lnSpc>
                <a:spcPct val="120000"/>
              </a:lnSpc>
            </a:pPr>
            <a:endParaRPr/>
          </a:p>
          <a:p>
            <a:pPr>
              <a:lnSpc>
                <a:spcPct val="120000"/>
              </a:lnSpc>
              <a:buSzPct val="25000"/>
              <a:buFont typeface="Wingdings" charset="2"/>
              <a:buChar char=""/>
            </a:pPr>
            <a:r>
              <a:rPr lang="ca-ES" sz="2400">
                <a:solidFill>
                  <a:srgbClr val="000000"/>
                </a:solidFill>
                <a:latin typeface="Century Gothic"/>
              </a:rPr>
              <a:t>EFECTIVA, EFICIENT</a:t>
            </a:r>
            <a:endParaRPr/>
          </a:p>
          <a:p>
            <a:pPr>
              <a:lnSpc>
                <a:spcPct val="120000"/>
              </a:lnSpc>
            </a:pPr>
            <a:endParaRPr/>
          </a:p>
          <a:p>
            <a:pPr>
              <a:lnSpc>
                <a:spcPct val="120000"/>
              </a:lnSpc>
              <a:buSzPct val="25000"/>
              <a:buFont typeface="Wingdings" charset="2"/>
              <a:buChar char=""/>
            </a:pPr>
            <a:r>
              <a:rPr lang="ca-ES" sz="2400">
                <a:solidFill>
                  <a:srgbClr val="000000"/>
                </a:solidFill>
                <a:latin typeface="Century Gothic"/>
              </a:rPr>
              <a:t>RENTABLE</a:t>
            </a:r>
            <a:endParaRPr/>
          </a:p>
          <a:p>
            <a:pPr>
              <a:lnSpc>
                <a:spcPct val="120000"/>
              </a:lnSpc>
            </a:pPr>
            <a:endParaRPr/>
          </a:p>
          <a:p>
            <a:pPr>
              <a:lnSpc>
                <a:spcPct val="120000"/>
              </a:lnSpc>
              <a:buSzPct val="25000"/>
              <a:buFont typeface="Wingdings" charset="2"/>
              <a:buChar char=""/>
            </a:pPr>
            <a:r>
              <a:rPr lang="ca-ES" sz="2400">
                <a:solidFill>
                  <a:srgbClr val="000000"/>
                </a:solidFill>
                <a:latin typeface="Century Gothic"/>
              </a:rPr>
              <a:t>COMPETÈNCIA</a:t>
            </a:r>
            <a:endParaRPr/>
          </a:p>
        </p:txBody>
      </p:sp>
      <p:pic>
        <p:nvPicPr>
          <p:cNvPr id="135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929040" y="1500120"/>
            <a:ext cx="3452400" cy="2589120"/>
          </a:xfrm>
          <a:prstGeom prst="rect">
            <a:avLst/>
          </a:prstGeom>
          <a:ln>
            <a:noFill/>
          </a:ln>
        </p:spPr>
      </p:pic>
      <p:pic>
        <p:nvPicPr>
          <p:cNvPr id="136" name="Picture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929040" y="4429080"/>
            <a:ext cx="3428640" cy="2142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ca-ES" sz="3000" u="sng">
                <a:solidFill>
                  <a:srgbClr val="4e5b6f"/>
                </a:solidFill>
                <a:latin typeface="Century Schoolbook"/>
              </a:rPr>
              <a:t>FOCUS</a:t>
            </a:r>
            <a:endParaRPr/>
          </a:p>
        </p:txBody>
      </p:sp>
      <p:sp>
        <p:nvSpPr>
          <p:cNvPr id="138" name="TextShape 2"/>
          <p:cNvSpPr txBox="1"/>
          <p:nvPr/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  <a:buSzPct val="25000"/>
              <a:buFont typeface="Wingdings" charset="2"/>
              <a:buChar char=""/>
            </a:pPr>
            <a:r>
              <a:rPr lang="ca-ES" sz="2400">
                <a:solidFill>
                  <a:srgbClr val="000000"/>
                </a:solidFill>
                <a:latin typeface="Century Gothic"/>
              </a:rPr>
              <a:t>Empresa enfocada al producte, per tant, està molt especialitzada en cada producte.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Wingdings" charset="2"/>
              <a:buChar char=""/>
            </a:pPr>
            <a:r>
              <a:rPr lang="ca-ES" sz="2400">
                <a:solidFill>
                  <a:srgbClr val="000000"/>
                </a:solidFill>
                <a:latin typeface="Century Gothic"/>
              </a:rPr>
              <a:t>Més coneixements.</a:t>
            </a:r>
            <a:endParaRPr/>
          </a:p>
          <a:p>
            <a:pPr>
              <a:lnSpc>
                <a:spcPct val="100000"/>
              </a:lnSpc>
              <a:buSzPct val="25000"/>
              <a:buFont typeface="Wingdings" charset="2"/>
              <a:buChar char=""/>
            </a:pPr>
            <a:r>
              <a:rPr lang="ca-ES" sz="2400">
                <a:solidFill>
                  <a:srgbClr val="000000"/>
                </a:solidFill>
                <a:latin typeface="Century Gothic"/>
              </a:rPr>
              <a:t>Més seguretat.</a:t>
            </a:r>
            <a:endParaRPr/>
          </a:p>
          <a:p>
            <a:pPr>
              <a:lnSpc>
                <a:spcPct val="100000"/>
              </a:lnSpc>
              <a:buSzPct val="25000"/>
              <a:buFont typeface="Wingdings" charset="2"/>
              <a:buChar char=""/>
            </a:pPr>
            <a:r>
              <a:rPr lang="ca-ES" sz="2400">
                <a:solidFill>
                  <a:srgbClr val="000000"/>
                </a:solidFill>
                <a:latin typeface="Century Gothic"/>
              </a:rPr>
              <a:t>Més varietat.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39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857320" y="4214880"/>
            <a:ext cx="5178960" cy="2301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