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media/image54.jpeg" ContentType="image/jpeg"/>
  <Override PartName="/ppt/media/image12.png" ContentType="image/png"/>
  <Override PartName="/ppt/media/image45.jpeg" ContentType="image/jpeg"/>
  <Override PartName="/ppt/media/image2.png" ContentType="image/png"/>
  <Override PartName="/ppt/media/image52.png" ContentType="image/png"/>
  <Override PartName="/ppt/media/image41.jpeg" ContentType="image/jpeg"/>
  <Override PartName="/ppt/media/image53.jpeg" ContentType="image/jpeg"/>
  <Override PartName="/ppt/media/image42.jpeg" ContentType="image/jpeg"/>
  <Override PartName="/ppt/media/image37.png" ContentType="image/png"/>
  <Override PartName="/ppt/media/image36.jpeg" ContentType="image/jpeg"/>
  <Override PartName="/ppt/media/image34.png" ContentType="image/png"/>
  <Override PartName="/ppt/media/image44.jpeg" ContentType="image/jpeg"/>
  <Override PartName="/ppt/media/image33.jpeg" ContentType="image/jpeg"/>
  <Override PartName="/ppt/media/image32.png" ContentType="image/png"/>
  <Override PartName="/ppt/media/image31.png" ContentType="image/png"/>
  <Override PartName="/ppt/media/image38.jpeg" ContentType="image/jpeg"/>
  <Override PartName="/ppt/media/image16.jpeg" ContentType="image/jpeg"/>
  <Override PartName="/ppt/media/image27.jpeg" ContentType="image/jpeg"/>
  <Override PartName="/ppt/media/image14.jpeg" ContentType="image/jpeg"/>
  <Override PartName="/ppt/media/image25.jpeg" ContentType="image/jpeg"/>
  <Override PartName="/ppt/media/image40.png" ContentType="image/png"/>
  <Override PartName="/ppt/media/image6.png" ContentType="image/png"/>
  <Override PartName="/ppt/media/image23.jpeg" ContentType="image/jpeg"/>
  <Override PartName="/ppt/media/image30.png" ContentType="image/png"/>
  <Override PartName="/ppt/media/image11.gif" ContentType="image/gif"/>
  <Override PartName="/ppt/media/image20.png" ContentType="image/png"/>
  <Override PartName="/ppt/media/image21.jpeg" ContentType="image/jpeg"/>
  <Override PartName="/ppt/media/image19.png" ContentType="image/png"/>
  <Override PartName="/ppt/media/image18.jpeg" ContentType="image/jpeg"/>
  <Override PartName="/ppt/media/image1.png" ContentType="image/png"/>
  <Override PartName="/ppt/media/image51.png" ContentType="image/png"/>
  <Override PartName="/ppt/media/image26.png" ContentType="image/png"/>
  <Override PartName="/ppt/media/image47.png" ContentType="image/png"/>
  <Override PartName="/ppt/media/image43.jpeg" ContentType="image/jpeg"/>
  <Override PartName="/ppt/media/image17.jpeg" ContentType="image/jpeg"/>
  <Override PartName="/ppt/media/image3.png" ContentType="image/png"/>
  <Override PartName="/ppt/media/image39.jpeg" ContentType="image/jpeg"/>
  <Override PartName="/ppt/media/image13.png" ContentType="image/png"/>
  <Override PartName="/ppt/media/image50.png" ContentType="image/png"/>
  <Override PartName="/ppt/media/image24.jpeg" ContentType="image/jpeg"/>
  <Override PartName="/ppt/media/image10.png" ContentType="image/png"/>
  <Override PartName="/ppt/media/image9.png" ContentType="image/png"/>
  <Override PartName="/ppt/media/image15.jpeg" ContentType="image/jpeg"/>
  <Override PartName="/ppt/media/image46.jpeg" ContentType="image/jpeg"/>
  <Override PartName="/ppt/media/image28.png" ContentType="image/png"/>
  <Override PartName="/ppt/media/image35.jpeg" ContentType="image/jpeg"/>
  <Override PartName="/ppt/media/image8.png" ContentType="image/png"/>
  <Override PartName="/ppt/media/image7.png" ContentType="image/png"/>
  <Override PartName="/ppt/media/image29.png" ContentType="image/png"/>
  <Override PartName="/ppt/media/image49.png" ContentType="image/png"/>
  <Override PartName="/ppt/media/image5.png" ContentType="image/png"/>
  <Override PartName="/ppt/media/image22.jpeg" ContentType="image/jpeg"/>
  <Override PartName="/ppt/media/image48.png" ContentType="image/png"/>
  <Override PartName="/ppt/media/image4.png" ContentType="image/png"/>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
        <p:nvSpPr>
          <p:cNvPr id="31" name="PlaceHolder 2"/>
          <p:cNvSpPr>
            <a:spLocks noGrp="1"/>
          </p:cNvSpPr>
          <p:nvPr>
            <p:ph type="body"/>
          </p:nvPr>
        </p:nvSpPr>
        <p:spPr>
          <a:xfrm>
            <a:off x="304920" y="1554120"/>
            <a:ext cx="8686440" cy="2158560"/>
          </a:xfrm>
          <a:prstGeom prst="rect">
            <a:avLst/>
          </a:prstGeom>
        </p:spPr>
        <p:txBody>
          <a:bodyPr wrap="none" lIns="0" rIns="0" tIns="0" bIns="0"/>
          <a:p>
            <a:endParaRPr/>
          </a:p>
        </p:txBody>
      </p:sp>
      <p:sp>
        <p:nvSpPr>
          <p:cNvPr id="32" name="PlaceHolder 3"/>
          <p:cNvSpPr>
            <a:spLocks noGrp="1"/>
          </p:cNvSpPr>
          <p:nvPr>
            <p:ph type="body"/>
          </p:nvPr>
        </p:nvSpPr>
        <p:spPr>
          <a:xfrm>
            <a:off x="304920" y="3918240"/>
            <a:ext cx="8686440" cy="2158560"/>
          </a:xfrm>
          <a:prstGeom prst="rect">
            <a:avLst/>
          </a:prstGeom>
        </p:spPr>
        <p:txBody>
          <a:bodyPr wrap="none"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
        <p:nvSpPr>
          <p:cNvPr id="34" name="PlaceHolder 2"/>
          <p:cNvSpPr>
            <a:spLocks noGrp="1"/>
          </p:cNvSpPr>
          <p:nvPr>
            <p:ph type="body"/>
          </p:nvPr>
        </p:nvSpPr>
        <p:spPr>
          <a:xfrm>
            <a:off x="304920" y="1554120"/>
            <a:ext cx="4238640" cy="2158560"/>
          </a:xfrm>
          <a:prstGeom prst="rect">
            <a:avLst/>
          </a:prstGeom>
        </p:spPr>
        <p:txBody>
          <a:bodyPr wrap="none" lIns="0" rIns="0" tIns="0" bIns="0"/>
          <a:p>
            <a:endParaRPr/>
          </a:p>
        </p:txBody>
      </p:sp>
      <p:sp>
        <p:nvSpPr>
          <p:cNvPr id="35" name="PlaceHolder 3"/>
          <p:cNvSpPr>
            <a:spLocks noGrp="1"/>
          </p:cNvSpPr>
          <p:nvPr>
            <p:ph type="body"/>
          </p:nvPr>
        </p:nvSpPr>
        <p:spPr>
          <a:xfrm>
            <a:off x="4755960" y="1554120"/>
            <a:ext cx="4238640" cy="2158560"/>
          </a:xfrm>
          <a:prstGeom prst="rect">
            <a:avLst/>
          </a:prstGeom>
        </p:spPr>
        <p:txBody>
          <a:bodyPr wrap="none" lIns="0" rIns="0" tIns="0" bIns="0"/>
          <a:p>
            <a:endParaRPr/>
          </a:p>
        </p:txBody>
      </p:sp>
      <p:sp>
        <p:nvSpPr>
          <p:cNvPr id="36" name="PlaceHolder 4"/>
          <p:cNvSpPr>
            <a:spLocks noGrp="1"/>
          </p:cNvSpPr>
          <p:nvPr>
            <p:ph type="body"/>
          </p:nvPr>
        </p:nvSpPr>
        <p:spPr>
          <a:xfrm>
            <a:off x="4755960" y="3918240"/>
            <a:ext cx="4238640" cy="2158560"/>
          </a:xfrm>
          <a:prstGeom prst="rect">
            <a:avLst/>
          </a:prstGeom>
        </p:spPr>
        <p:txBody>
          <a:bodyPr wrap="none" lIns="0" rIns="0" tIns="0" bIns="0"/>
          <a:p>
            <a:endParaRPr/>
          </a:p>
        </p:txBody>
      </p:sp>
      <p:sp>
        <p:nvSpPr>
          <p:cNvPr id="37" name="PlaceHolder 5"/>
          <p:cNvSpPr>
            <a:spLocks noGrp="1"/>
          </p:cNvSpPr>
          <p:nvPr>
            <p:ph type="body"/>
          </p:nvPr>
        </p:nvSpPr>
        <p:spPr>
          <a:xfrm>
            <a:off x="304920" y="3918240"/>
            <a:ext cx="4238640" cy="2158560"/>
          </a:xfrm>
          <a:prstGeom prst="rect">
            <a:avLst/>
          </a:prstGeom>
        </p:spPr>
        <p:txBody>
          <a:bodyPr wrap="none"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
        <p:nvSpPr>
          <p:cNvPr id="39" name="PlaceHolder 2"/>
          <p:cNvSpPr>
            <a:spLocks noGrp="1"/>
          </p:cNvSpPr>
          <p:nvPr>
            <p:ph type="body"/>
          </p:nvPr>
        </p:nvSpPr>
        <p:spPr>
          <a:xfrm>
            <a:off x="304920" y="1554120"/>
            <a:ext cx="8686440" cy="4525560"/>
          </a:xfrm>
          <a:prstGeom prst="rect">
            <a:avLst/>
          </a:prstGeom>
        </p:spPr>
        <p:txBody>
          <a:bodyPr wrap="none" lIns="0" rIns="0" tIns="0" bIns="0"/>
          <a:p>
            <a:endParaRPr/>
          </a:p>
        </p:txBody>
      </p:sp>
      <p:sp>
        <p:nvSpPr>
          <p:cNvPr id="40" name="PlaceHolder 3"/>
          <p:cNvSpPr>
            <a:spLocks noGrp="1"/>
          </p:cNvSpPr>
          <p:nvPr>
            <p:ph type="body"/>
          </p:nvPr>
        </p:nvSpPr>
        <p:spPr>
          <a:xfrm>
            <a:off x="304920" y="1554120"/>
            <a:ext cx="8686440" cy="4525560"/>
          </a:xfrm>
          <a:prstGeom prst="rect">
            <a:avLst/>
          </a:prstGeom>
        </p:spPr>
        <p:txBody>
          <a:bodyPr wrap="none" lIns="0" rIns="0" tIns="0" bIns="0"/>
          <a:p>
            <a:endParaRPr/>
          </a:p>
        </p:txBody>
      </p:sp>
      <p:pic>
        <p:nvPicPr>
          <p:cNvPr id="41" name="" descr=""/>
          <p:cNvPicPr/>
          <p:nvPr/>
        </p:nvPicPr>
        <p:blipFill>
          <a:blip r:embed="rId2"/>
          <a:stretch>
            <a:fillRect/>
          </a:stretch>
        </p:blipFill>
        <p:spPr>
          <a:xfrm>
            <a:off x="1811880" y="1553760"/>
            <a:ext cx="5671800" cy="4525560"/>
          </a:xfrm>
          <a:prstGeom prst="rect">
            <a:avLst/>
          </a:prstGeom>
          <a:ln>
            <a:noFill/>
          </a:ln>
        </p:spPr>
      </p:pic>
      <p:pic>
        <p:nvPicPr>
          <p:cNvPr id="42" name="" descr=""/>
          <p:cNvPicPr/>
          <p:nvPr/>
        </p:nvPicPr>
        <p:blipFill>
          <a:blip r:embed="rId3"/>
          <a:stretch>
            <a:fillRect/>
          </a:stretch>
        </p:blipFill>
        <p:spPr>
          <a:xfrm>
            <a:off x="1811880" y="155376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
        <p:nvSpPr>
          <p:cNvPr id="52" name="PlaceHolder 2"/>
          <p:cNvSpPr>
            <a:spLocks noGrp="1"/>
          </p:cNvSpPr>
          <p:nvPr>
            <p:ph type="subTitle"/>
          </p:nvPr>
        </p:nvSpPr>
        <p:spPr>
          <a:xfrm>
            <a:off x="304920" y="1554120"/>
            <a:ext cx="8686440" cy="4525920"/>
          </a:xfrm>
          <a:prstGeom prst="rect">
            <a:avLst/>
          </a:prstGeom>
        </p:spPr>
        <p:txBody>
          <a:bodyPr wrap="none"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
        <p:nvSpPr>
          <p:cNvPr id="54" name="PlaceHolder 2"/>
          <p:cNvSpPr>
            <a:spLocks noGrp="1"/>
          </p:cNvSpPr>
          <p:nvPr>
            <p:ph type="body"/>
          </p:nvPr>
        </p:nvSpPr>
        <p:spPr>
          <a:xfrm>
            <a:off x="304920" y="1554120"/>
            <a:ext cx="8686440" cy="4525560"/>
          </a:xfrm>
          <a:prstGeom prst="rect">
            <a:avLst/>
          </a:prstGeom>
        </p:spPr>
        <p:txBody>
          <a:bodyPr wrap="none"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
        <p:nvSpPr>
          <p:cNvPr id="56" name="PlaceHolder 2"/>
          <p:cNvSpPr>
            <a:spLocks noGrp="1"/>
          </p:cNvSpPr>
          <p:nvPr>
            <p:ph type="body"/>
          </p:nvPr>
        </p:nvSpPr>
        <p:spPr>
          <a:xfrm>
            <a:off x="304920" y="1554120"/>
            <a:ext cx="4238640" cy="4525560"/>
          </a:xfrm>
          <a:prstGeom prst="rect">
            <a:avLst/>
          </a:prstGeom>
        </p:spPr>
        <p:txBody>
          <a:bodyPr wrap="none" lIns="0" rIns="0" tIns="0" bIns="0"/>
          <a:p>
            <a:endParaRPr/>
          </a:p>
        </p:txBody>
      </p:sp>
      <p:sp>
        <p:nvSpPr>
          <p:cNvPr id="57" name="PlaceHolder 3"/>
          <p:cNvSpPr>
            <a:spLocks noGrp="1"/>
          </p:cNvSpPr>
          <p:nvPr>
            <p:ph type="body"/>
          </p:nvPr>
        </p:nvSpPr>
        <p:spPr>
          <a:xfrm>
            <a:off x="4755960" y="1554120"/>
            <a:ext cx="4238640" cy="4525560"/>
          </a:xfrm>
          <a:prstGeom prst="rect">
            <a:avLst/>
          </a:prstGeom>
        </p:spPr>
        <p:txBody>
          <a:bodyPr wrap="none"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304920" y="457200"/>
            <a:ext cx="8686440" cy="3884760"/>
          </a:xfrm>
          <a:prstGeom prst="rect">
            <a:avLst/>
          </a:prstGeom>
        </p:spPr>
        <p:txBody>
          <a:bodyPr wrap="none"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
        <p:nvSpPr>
          <p:cNvPr id="61" name="PlaceHolder 2"/>
          <p:cNvSpPr>
            <a:spLocks noGrp="1"/>
          </p:cNvSpPr>
          <p:nvPr>
            <p:ph type="body"/>
          </p:nvPr>
        </p:nvSpPr>
        <p:spPr>
          <a:xfrm>
            <a:off x="304920" y="1554120"/>
            <a:ext cx="4238640" cy="2158560"/>
          </a:xfrm>
          <a:prstGeom prst="rect">
            <a:avLst/>
          </a:prstGeom>
        </p:spPr>
        <p:txBody>
          <a:bodyPr wrap="none" lIns="0" rIns="0" tIns="0" bIns="0"/>
          <a:p>
            <a:endParaRPr/>
          </a:p>
        </p:txBody>
      </p:sp>
      <p:sp>
        <p:nvSpPr>
          <p:cNvPr id="62" name="PlaceHolder 3"/>
          <p:cNvSpPr>
            <a:spLocks noGrp="1"/>
          </p:cNvSpPr>
          <p:nvPr>
            <p:ph type="body"/>
          </p:nvPr>
        </p:nvSpPr>
        <p:spPr>
          <a:xfrm>
            <a:off x="304920" y="3918240"/>
            <a:ext cx="4238640" cy="2158560"/>
          </a:xfrm>
          <a:prstGeom prst="rect">
            <a:avLst/>
          </a:prstGeom>
        </p:spPr>
        <p:txBody>
          <a:bodyPr wrap="none" lIns="0" rIns="0" tIns="0" bIns="0"/>
          <a:p>
            <a:endParaRPr/>
          </a:p>
        </p:txBody>
      </p:sp>
      <p:sp>
        <p:nvSpPr>
          <p:cNvPr id="63" name="PlaceHolder 4"/>
          <p:cNvSpPr>
            <a:spLocks noGrp="1"/>
          </p:cNvSpPr>
          <p:nvPr>
            <p:ph type="body"/>
          </p:nvPr>
        </p:nvSpPr>
        <p:spPr>
          <a:xfrm>
            <a:off x="4755960" y="1554120"/>
            <a:ext cx="4238640" cy="4525560"/>
          </a:xfrm>
          <a:prstGeom prst="rect">
            <a:avLst/>
          </a:prstGeom>
        </p:spPr>
        <p:txBody>
          <a:bodyPr wrap="none"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
        <p:nvSpPr>
          <p:cNvPr id="10" name="PlaceHolder 2"/>
          <p:cNvSpPr>
            <a:spLocks noGrp="1"/>
          </p:cNvSpPr>
          <p:nvPr>
            <p:ph type="subTitle"/>
          </p:nvPr>
        </p:nvSpPr>
        <p:spPr>
          <a:xfrm>
            <a:off x="304920" y="1554120"/>
            <a:ext cx="8686440" cy="4525920"/>
          </a:xfrm>
          <a:prstGeom prst="rect">
            <a:avLst/>
          </a:prstGeom>
        </p:spPr>
        <p:txBody>
          <a:bodyPr wrap="none"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
        <p:nvSpPr>
          <p:cNvPr id="65" name="PlaceHolder 2"/>
          <p:cNvSpPr>
            <a:spLocks noGrp="1"/>
          </p:cNvSpPr>
          <p:nvPr>
            <p:ph type="body"/>
          </p:nvPr>
        </p:nvSpPr>
        <p:spPr>
          <a:xfrm>
            <a:off x="304920" y="1554120"/>
            <a:ext cx="4238640" cy="4525560"/>
          </a:xfrm>
          <a:prstGeom prst="rect">
            <a:avLst/>
          </a:prstGeom>
        </p:spPr>
        <p:txBody>
          <a:bodyPr wrap="none" lIns="0" rIns="0" tIns="0" bIns="0"/>
          <a:p>
            <a:endParaRPr/>
          </a:p>
        </p:txBody>
      </p:sp>
      <p:sp>
        <p:nvSpPr>
          <p:cNvPr id="66" name="PlaceHolder 3"/>
          <p:cNvSpPr>
            <a:spLocks noGrp="1"/>
          </p:cNvSpPr>
          <p:nvPr>
            <p:ph type="body"/>
          </p:nvPr>
        </p:nvSpPr>
        <p:spPr>
          <a:xfrm>
            <a:off x="4755960" y="1554120"/>
            <a:ext cx="4238640" cy="2158560"/>
          </a:xfrm>
          <a:prstGeom prst="rect">
            <a:avLst/>
          </a:prstGeom>
        </p:spPr>
        <p:txBody>
          <a:bodyPr wrap="none" lIns="0" rIns="0" tIns="0" bIns="0"/>
          <a:p>
            <a:endParaRPr/>
          </a:p>
        </p:txBody>
      </p:sp>
      <p:sp>
        <p:nvSpPr>
          <p:cNvPr id="67" name="PlaceHolder 4"/>
          <p:cNvSpPr>
            <a:spLocks noGrp="1"/>
          </p:cNvSpPr>
          <p:nvPr>
            <p:ph type="body"/>
          </p:nvPr>
        </p:nvSpPr>
        <p:spPr>
          <a:xfrm>
            <a:off x="4755960" y="3918240"/>
            <a:ext cx="4238640" cy="2158560"/>
          </a:xfrm>
          <a:prstGeom prst="rect">
            <a:avLst/>
          </a:prstGeom>
        </p:spPr>
        <p:txBody>
          <a:bodyPr wrap="none"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
        <p:nvSpPr>
          <p:cNvPr id="69" name="PlaceHolder 2"/>
          <p:cNvSpPr>
            <a:spLocks noGrp="1"/>
          </p:cNvSpPr>
          <p:nvPr>
            <p:ph type="body"/>
          </p:nvPr>
        </p:nvSpPr>
        <p:spPr>
          <a:xfrm>
            <a:off x="304920" y="1554120"/>
            <a:ext cx="4238640" cy="2158560"/>
          </a:xfrm>
          <a:prstGeom prst="rect">
            <a:avLst/>
          </a:prstGeom>
        </p:spPr>
        <p:txBody>
          <a:bodyPr wrap="none" lIns="0" rIns="0" tIns="0" bIns="0"/>
          <a:p>
            <a:endParaRPr/>
          </a:p>
        </p:txBody>
      </p:sp>
      <p:sp>
        <p:nvSpPr>
          <p:cNvPr id="70" name="PlaceHolder 3"/>
          <p:cNvSpPr>
            <a:spLocks noGrp="1"/>
          </p:cNvSpPr>
          <p:nvPr>
            <p:ph type="body"/>
          </p:nvPr>
        </p:nvSpPr>
        <p:spPr>
          <a:xfrm>
            <a:off x="4755960" y="1554120"/>
            <a:ext cx="4238640" cy="2158560"/>
          </a:xfrm>
          <a:prstGeom prst="rect">
            <a:avLst/>
          </a:prstGeom>
        </p:spPr>
        <p:txBody>
          <a:bodyPr wrap="none" lIns="0" rIns="0" tIns="0" bIns="0"/>
          <a:p>
            <a:endParaRPr/>
          </a:p>
        </p:txBody>
      </p:sp>
      <p:sp>
        <p:nvSpPr>
          <p:cNvPr id="71" name="PlaceHolder 4"/>
          <p:cNvSpPr>
            <a:spLocks noGrp="1"/>
          </p:cNvSpPr>
          <p:nvPr>
            <p:ph type="body"/>
          </p:nvPr>
        </p:nvSpPr>
        <p:spPr>
          <a:xfrm>
            <a:off x="304920" y="3918240"/>
            <a:ext cx="8686440" cy="2158560"/>
          </a:xfrm>
          <a:prstGeom prst="rect">
            <a:avLst/>
          </a:prstGeom>
        </p:spPr>
        <p:txBody>
          <a:bodyPr wrap="none"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
        <p:nvSpPr>
          <p:cNvPr id="73" name="PlaceHolder 2"/>
          <p:cNvSpPr>
            <a:spLocks noGrp="1"/>
          </p:cNvSpPr>
          <p:nvPr>
            <p:ph type="body"/>
          </p:nvPr>
        </p:nvSpPr>
        <p:spPr>
          <a:xfrm>
            <a:off x="304920" y="1554120"/>
            <a:ext cx="8686440" cy="2158560"/>
          </a:xfrm>
          <a:prstGeom prst="rect">
            <a:avLst/>
          </a:prstGeom>
        </p:spPr>
        <p:txBody>
          <a:bodyPr wrap="none" lIns="0" rIns="0" tIns="0" bIns="0"/>
          <a:p>
            <a:endParaRPr/>
          </a:p>
        </p:txBody>
      </p:sp>
      <p:sp>
        <p:nvSpPr>
          <p:cNvPr id="74" name="PlaceHolder 3"/>
          <p:cNvSpPr>
            <a:spLocks noGrp="1"/>
          </p:cNvSpPr>
          <p:nvPr>
            <p:ph type="body"/>
          </p:nvPr>
        </p:nvSpPr>
        <p:spPr>
          <a:xfrm>
            <a:off x="304920" y="3918240"/>
            <a:ext cx="8686440" cy="2158560"/>
          </a:xfrm>
          <a:prstGeom prst="rect">
            <a:avLst/>
          </a:prstGeom>
        </p:spPr>
        <p:txBody>
          <a:bodyPr wrap="none"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
        <p:nvSpPr>
          <p:cNvPr id="76" name="PlaceHolder 2"/>
          <p:cNvSpPr>
            <a:spLocks noGrp="1"/>
          </p:cNvSpPr>
          <p:nvPr>
            <p:ph type="body"/>
          </p:nvPr>
        </p:nvSpPr>
        <p:spPr>
          <a:xfrm>
            <a:off x="304920" y="1554120"/>
            <a:ext cx="4238640" cy="2158560"/>
          </a:xfrm>
          <a:prstGeom prst="rect">
            <a:avLst/>
          </a:prstGeom>
        </p:spPr>
        <p:txBody>
          <a:bodyPr wrap="none" lIns="0" rIns="0" tIns="0" bIns="0"/>
          <a:p>
            <a:endParaRPr/>
          </a:p>
        </p:txBody>
      </p:sp>
      <p:sp>
        <p:nvSpPr>
          <p:cNvPr id="77" name="PlaceHolder 3"/>
          <p:cNvSpPr>
            <a:spLocks noGrp="1"/>
          </p:cNvSpPr>
          <p:nvPr>
            <p:ph type="body"/>
          </p:nvPr>
        </p:nvSpPr>
        <p:spPr>
          <a:xfrm>
            <a:off x="4755960" y="1554120"/>
            <a:ext cx="4238640" cy="2158560"/>
          </a:xfrm>
          <a:prstGeom prst="rect">
            <a:avLst/>
          </a:prstGeom>
        </p:spPr>
        <p:txBody>
          <a:bodyPr wrap="none" lIns="0" rIns="0" tIns="0" bIns="0"/>
          <a:p>
            <a:endParaRPr/>
          </a:p>
        </p:txBody>
      </p:sp>
      <p:sp>
        <p:nvSpPr>
          <p:cNvPr id="78" name="PlaceHolder 4"/>
          <p:cNvSpPr>
            <a:spLocks noGrp="1"/>
          </p:cNvSpPr>
          <p:nvPr>
            <p:ph type="body"/>
          </p:nvPr>
        </p:nvSpPr>
        <p:spPr>
          <a:xfrm>
            <a:off x="4755960" y="3918240"/>
            <a:ext cx="4238640" cy="2158560"/>
          </a:xfrm>
          <a:prstGeom prst="rect">
            <a:avLst/>
          </a:prstGeom>
        </p:spPr>
        <p:txBody>
          <a:bodyPr wrap="none" lIns="0" rIns="0" tIns="0" bIns="0"/>
          <a:p>
            <a:endParaRPr/>
          </a:p>
        </p:txBody>
      </p:sp>
      <p:sp>
        <p:nvSpPr>
          <p:cNvPr id="79" name="PlaceHolder 5"/>
          <p:cNvSpPr>
            <a:spLocks noGrp="1"/>
          </p:cNvSpPr>
          <p:nvPr>
            <p:ph type="body"/>
          </p:nvPr>
        </p:nvSpPr>
        <p:spPr>
          <a:xfrm>
            <a:off x="304920" y="3918240"/>
            <a:ext cx="4238640" cy="2158560"/>
          </a:xfrm>
          <a:prstGeom prst="rect">
            <a:avLst/>
          </a:prstGeom>
        </p:spPr>
        <p:txBody>
          <a:bodyPr wrap="none"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
        <p:nvSpPr>
          <p:cNvPr id="81" name="PlaceHolder 2"/>
          <p:cNvSpPr>
            <a:spLocks noGrp="1"/>
          </p:cNvSpPr>
          <p:nvPr>
            <p:ph type="body"/>
          </p:nvPr>
        </p:nvSpPr>
        <p:spPr>
          <a:xfrm>
            <a:off x="304920" y="1554120"/>
            <a:ext cx="8686440" cy="4525560"/>
          </a:xfrm>
          <a:prstGeom prst="rect">
            <a:avLst/>
          </a:prstGeom>
        </p:spPr>
        <p:txBody>
          <a:bodyPr wrap="none" lIns="0" rIns="0" tIns="0" bIns="0"/>
          <a:p>
            <a:endParaRPr/>
          </a:p>
        </p:txBody>
      </p:sp>
      <p:sp>
        <p:nvSpPr>
          <p:cNvPr id="82" name="PlaceHolder 3"/>
          <p:cNvSpPr>
            <a:spLocks noGrp="1"/>
          </p:cNvSpPr>
          <p:nvPr>
            <p:ph type="body"/>
          </p:nvPr>
        </p:nvSpPr>
        <p:spPr>
          <a:xfrm>
            <a:off x="304920" y="1554120"/>
            <a:ext cx="8686440" cy="4525560"/>
          </a:xfrm>
          <a:prstGeom prst="rect">
            <a:avLst/>
          </a:prstGeom>
        </p:spPr>
        <p:txBody>
          <a:bodyPr wrap="none" lIns="0" rIns="0" tIns="0" bIns="0"/>
          <a:p>
            <a:endParaRPr/>
          </a:p>
        </p:txBody>
      </p:sp>
      <p:pic>
        <p:nvPicPr>
          <p:cNvPr id="83" name="" descr=""/>
          <p:cNvPicPr/>
          <p:nvPr/>
        </p:nvPicPr>
        <p:blipFill>
          <a:blip r:embed="rId2"/>
          <a:stretch>
            <a:fillRect/>
          </a:stretch>
        </p:blipFill>
        <p:spPr>
          <a:xfrm>
            <a:off x="1811880" y="1553760"/>
            <a:ext cx="5671800" cy="4525560"/>
          </a:xfrm>
          <a:prstGeom prst="rect">
            <a:avLst/>
          </a:prstGeom>
          <a:ln>
            <a:noFill/>
          </a:ln>
        </p:spPr>
      </p:pic>
      <p:pic>
        <p:nvPicPr>
          <p:cNvPr id="84" name="" descr=""/>
          <p:cNvPicPr/>
          <p:nvPr/>
        </p:nvPicPr>
        <p:blipFill>
          <a:blip r:embed="rId3"/>
          <a:stretch>
            <a:fillRect/>
          </a:stretch>
        </p:blipFill>
        <p:spPr>
          <a:xfrm>
            <a:off x="1811880" y="1553760"/>
            <a:ext cx="5671800" cy="45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
        <p:nvSpPr>
          <p:cNvPr id="12" name="PlaceHolder 2"/>
          <p:cNvSpPr>
            <a:spLocks noGrp="1"/>
          </p:cNvSpPr>
          <p:nvPr>
            <p:ph type="body"/>
          </p:nvPr>
        </p:nvSpPr>
        <p:spPr>
          <a:xfrm>
            <a:off x="304920" y="1554120"/>
            <a:ext cx="8686440" cy="4525560"/>
          </a:xfrm>
          <a:prstGeom prst="rect">
            <a:avLst/>
          </a:prstGeom>
        </p:spPr>
        <p:txBody>
          <a:bodyPr wrap="none"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
        <p:nvSpPr>
          <p:cNvPr id="14" name="PlaceHolder 2"/>
          <p:cNvSpPr>
            <a:spLocks noGrp="1"/>
          </p:cNvSpPr>
          <p:nvPr>
            <p:ph type="body"/>
          </p:nvPr>
        </p:nvSpPr>
        <p:spPr>
          <a:xfrm>
            <a:off x="304920" y="1554120"/>
            <a:ext cx="4238640" cy="4525560"/>
          </a:xfrm>
          <a:prstGeom prst="rect">
            <a:avLst/>
          </a:prstGeom>
        </p:spPr>
        <p:txBody>
          <a:bodyPr wrap="none" lIns="0" rIns="0" tIns="0" bIns="0"/>
          <a:p>
            <a:endParaRPr/>
          </a:p>
        </p:txBody>
      </p:sp>
      <p:sp>
        <p:nvSpPr>
          <p:cNvPr id="15" name="PlaceHolder 3"/>
          <p:cNvSpPr>
            <a:spLocks noGrp="1"/>
          </p:cNvSpPr>
          <p:nvPr>
            <p:ph type="body"/>
          </p:nvPr>
        </p:nvSpPr>
        <p:spPr>
          <a:xfrm>
            <a:off x="4755960" y="1554120"/>
            <a:ext cx="4238640" cy="4525560"/>
          </a:xfrm>
          <a:prstGeom prst="rect">
            <a:avLst/>
          </a:prstGeom>
        </p:spPr>
        <p:txBody>
          <a:bodyPr wrap="none"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304920" y="457200"/>
            <a:ext cx="8686440" cy="3884760"/>
          </a:xfrm>
          <a:prstGeom prst="rect">
            <a:avLst/>
          </a:prstGeom>
        </p:spPr>
        <p:txBody>
          <a:bodyPr wrap="none"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
        <p:nvSpPr>
          <p:cNvPr id="19" name="PlaceHolder 2"/>
          <p:cNvSpPr>
            <a:spLocks noGrp="1"/>
          </p:cNvSpPr>
          <p:nvPr>
            <p:ph type="body"/>
          </p:nvPr>
        </p:nvSpPr>
        <p:spPr>
          <a:xfrm>
            <a:off x="304920" y="1554120"/>
            <a:ext cx="4238640" cy="2158560"/>
          </a:xfrm>
          <a:prstGeom prst="rect">
            <a:avLst/>
          </a:prstGeom>
        </p:spPr>
        <p:txBody>
          <a:bodyPr wrap="none" lIns="0" rIns="0" tIns="0" bIns="0"/>
          <a:p>
            <a:endParaRPr/>
          </a:p>
        </p:txBody>
      </p:sp>
      <p:sp>
        <p:nvSpPr>
          <p:cNvPr id="20" name="PlaceHolder 3"/>
          <p:cNvSpPr>
            <a:spLocks noGrp="1"/>
          </p:cNvSpPr>
          <p:nvPr>
            <p:ph type="body"/>
          </p:nvPr>
        </p:nvSpPr>
        <p:spPr>
          <a:xfrm>
            <a:off x="304920" y="3918240"/>
            <a:ext cx="4238640" cy="2158560"/>
          </a:xfrm>
          <a:prstGeom prst="rect">
            <a:avLst/>
          </a:prstGeom>
        </p:spPr>
        <p:txBody>
          <a:bodyPr wrap="none" lIns="0" rIns="0" tIns="0" bIns="0"/>
          <a:p>
            <a:endParaRPr/>
          </a:p>
        </p:txBody>
      </p:sp>
      <p:sp>
        <p:nvSpPr>
          <p:cNvPr id="21" name="PlaceHolder 4"/>
          <p:cNvSpPr>
            <a:spLocks noGrp="1"/>
          </p:cNvSpPr>
          <p:nvPr>
            <p:ph type="body"/>
          </p:nvPr>
        </p:nvSpPr>
        <p:spPr>
          <a:xfrm>
            <a:off x="4755960" y="1554120"/>
            <a:ext cx="4238640" cy="4525560"/>
          </a:xfrm>
          <a:prstGeom prst="rect">
            <a:avLst/>
          </a:prstGeom>
        </p:spPr>
        <p:txBody>
          <a:bodyPr wrap="none"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
        <p:nvSpPr>
          <p:cNvPr id="23" name="PlaceHolder 2"/>
          <p:cNvSpPr>
            <a:spLocks noGrp="1"/>
          </p:cNvSpPr>
          <p:nvPr>
            <p:ph type="body"/>
          </p:nvPr>
        </p:nvSpPr>
        <p:spPr>
          <a:xfrm>
            <a:off x="304920" y="1554120"/>
            <a:ext cx="4238640" cy="4525560"/>
          </a:xfrm>
          <a:prstGeom prst="rect">
            <a:avLst/>
          </a:prstGeom>
        </p:spPr>
        <p:txBody>
          <a:bodyPr wrap="none" lIns="0" rIns="0" tIns="0" bIns="0"/>
          <a:p>
            <a:endParaRPr/>
          </a:p>
        </p:txBody>
      </p:sp>
      <p:sp>
        <p:nvSpPr>
          <p:cNvPr id="24" name="PlaceHolder 3"/>
          <p:cNvSpPr>
            <a:spLocks noGrp="1"/>
          </p:cNvSpPr>
          <p:nvPr>
            <p:ph type="body"/>
          </p:nvPr>
        </p:nvSpPr>
        <p:spPr>
          <a:xfrm>
            <a:off x="4755960" y="1554120"/>
            <a:ext cx="4238640" cy="2158560"/>
          </a:xfrm>
          <a:prstGeom prst="rect">
            <a:avLst/>
          </a:prstGeom>
        </p:spPr>
        <p:txBody>
          <a:bodyPr wrap="none" lIns="0" rIns="0" tIns="0" bIns="0"/>
          <a:p>
            <a:endParaRPr/>
          </a:p>
        </p:txBody>
      </p:sp>
      <p:sp>
        <p:nvSpPr>
          <p:cNvPr id="25" name="PlaceHolder 4"/>
          <p:cNvSpPr>
            <a:spLocks noGrp="1"/>
          </p:cNvSpPr>
          <p:nvPr>
            <p:ph type="body"/>
          </p:nvPr>
        </p:nvSpPr>
        <p:spPr>
          <a:xfrm>
            <a:off x="4755960" y="3918240"/>
            <a:ext cx="4238640" cy="2158560"/>
          </a:xfrm>
          <a:prstGeom prst="rect">
            <a:avLst/>
          </a:prstGeom>
        </p:spPr>
        <p:txBody>
          <a:bodyPr wrap="none"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04920" y="457200"/>
            <a:ext cx="8686440" cy="838080"/>
          </a:xfrm>
          <a:prstGeom prst="rect">
            <a:avLst/>
          </a:prstGeom>
        </p:spPr>
        <p:txBody>
          <a:bodyPr wrap="none" lIns="0" rIns="0" tIns="0" bIns="0" anchor="ctr"/>
          <a:p>
            <a:endParaRPr/>
          </a:p>
        </p:txBody>
      </p:sp>
      <p:sp>
        <p:nvSpPr>
          <p:cNvPr id="27" name="PlaceHolder 2"/>
          <p:cNvSpPr>
            <a:spLocks noGrp="1"/>
          </p:cNvSpPr>
          <p:nvPr>
            <p:ph type="body"/>
          </p:nvPr>
        </p:nvSpPr>
        <p:spPr>
          <a:xfrm>
            <a:off x="304920" y="1554120"/>
            <a:ext cx="4238640" cy="2158560"/>
          </a:xfrm>
          <a:prstGeom prst="rect">
            <a:avLst/>
          </a:prstGeom>
        </p:spPr>
        <p:txBody>
          <a:bodyPr wrap="none" lIns="0" rIns="0" tIns="0" bIns="0"/>
          <a:p>
            <a:endParaRPr/>
          </a:p>
        </p:txBody>
      </p:sp>
      <p:sp>
        <p:nvSpPr>
          <p:cNvPr id="28" name="PlaceHolder 3"/>
          <p:cNvSpPr>
            <a:spLocks noGrp="1"/>
          </p:cNvSpPr>
          <p:nvPr>
            <p:ph type="body"/>
          </p:nvPr>
        </p:nvSpPr>
        <p:spPr>
          <a:xfrm>
            <a:off x="4755960" y="1554120"/>
            <a:ext cx="4238640" cy="2158560"/>
          </a:xfrm>
          <a:prstGeom prst="rect">
            <a:avLst/>
          </a:prstGeom>
        </p:spPr>
        <p:txBody>
          <a:bodyPr wrap="none" lIns="0" rIns="0" tIns="0" bIns="0"/>
          <a:p>
            <a:endParaRPr/>
          </a:p>
        </p:txBody>
      </p:sp>
      <p:sp>
        <p:nvSpPr>
          <p:cNvPr id="29" name="PlaceHolder 4"/>
          <p:cNvSpPr>
            <a:spLocks noGrp="1"/>
          </p:cNvSpPr>
          <p:nvPr>
            <p:ph type="body"/>
          </p:nvPr>
        </p:nvSpPr>
        <p:spPr>
          <a:xfrm>
            <a:off x="304920" y="3918240"/>
            <a:ext cx="8686440" cy="2158560"/>
          </a:xfrm>
          <a:prstGeom prst="rect">
            <a:avLst/>
          </a:prstGeom>
        </p:spPr>
        <p:txBody>
          <a:bodyPr wrap="none"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Line 1"/>
          <p:cNvSpPr/>
          <p:nvPr/>
        </p:nvSpPr>
        <p:spPr>
          <a:xfrm>
            <a:off x="514080" y="1050840"/>
            <a:ext cx="8629920" cy="2160"/>
          </a:xfrm>
          <a:prstGeom prst="line">
            <a:avLst/>
          </a:prstGeom>
          <a:ln w="9360">
            <a:solidFill>
              <a:srgbClr val="f0a22e"/>
            </a:solidFill>
            <a:round/>
          </a:ln>
        </p:spPr>
      </p:sp>
      <p:sp>
        <p:nvSpPr>
          <p:cNvPr id="1" name="Line 2"/>
          <p:cNvSpPr/>
          <p:nvPr/>
        </p:nvSpPr>
        <p:spPr>
          <a:xfrm>
            <a:off x="514080" y="1050840"/>
            <a:ext cx="8629920" cy="2160"/>
          </a:xfrm>
          <a:prstGeom prst="line">
            <a:avLst/>
          </a:prstGeom>
          <a:ln w="9360">
            <a:solidFill>
              <a:srgbClr val="f0a22e"/>
            </a:solidFill>
            <a:round/>
          </a:ln>
        </p:spPr>
      </p:sp>
      <p:sp>
        <p:nvSpPr>
          <p:cNvPr id="2" name="Line 3"/>
          <p:cNvSpPr/>
          <p:nvPr/>
        </p:nvSpPr>
        <p:spPr>
          <a:xfrm>
            <a:off x="514080" y="1057680"/>
            <a:ext cx="8629920" cy="2520"/>
          </a:xfrm>
          <a:prstGeom prst="line">
            <a:avLst/>
          </a:prstGeom>
          <a:ln w="9360">
            <a:solidFill>
              <a:srgbClr val="f0a22e"/>
            </a:solidFill>
            <a:round/>
          </a:ln>
        </p:spPr>
      </p:sp>
      <p:sp>
        <p:nvSpPr>
          <p:cNvPr id="3" name="Line 4"/>
          <p:cNvSpPr/>
          <p:nvPr/>
        </p:nvSpPr>
        <p:spPr>
          <a:xfrm>
            <a:off x="514080" y="5349600"/>
            <a:ext cx="8629920" cy="2520"/>
          </a:xfrm>
          <a:prstGeom prst="line">
            <a:avLst/>
          </a:prstGeom>
          <a:ln w="9360">
            <a:solidFill>
              <a:srgbClr val="f0a22e"/>
            </a:solidFill>
            <a:round/>
          </a:ln>
        </p:spPr>
      </p:sp>
      <p:sp>
        <p:nvSpPr>
          <p:cNvPr id="4" name="PlaceHolder 5"/>
          <p:cNvSpPr>
            <a:spLocks noGrp="1"/>
          </p:cNvSpPr>
          <p:nvPr>
            <p:ph type="title"/>
          </p:nvPr>
        </p:nvSpPr>
        <p:spPr>
          <a:xfrm>
            <a:off x="380880" y="4853520"/>
            <a:ext cx="8457840" cy="1221840"/>
          </a:xfrm>
          <a:prstGeom prst="rect">
            <a:avLst/>
          </a:prstGeom>
        </p:spPr>
        <p:txBody>
          <a:bodyPr lIns="90000" rIns="90000" tIns="45000" bIns="45000"/>
          <a:p>
            <a:pPr>
              <a:lnSpc>
                <a:spcPct val="100000"/>
              </a:lnSpc>
            </a:pPr>
            <a:r>
              <a:rPr lang="es-ES" sz="3600">
                <a:solidFill>
                  <a:srgbClr val="4e3b30"/>
                </a:solidFill>
                <a:latin typeface="Franklin Gothic Medium"/>
              </a:rPr>
              <a:t>Pulse para editar el formato del texto de títuloHaga clic para modificar el estilo de título del patrón</a:t>
            </a:r>
            <a:endParaRPr/>
          </a:p>
        </p:txBody>
      </p:sp>
      <p:sp>
        <p:nvSpPr>
          <p:cNvPr id="5" name="PlaceHolder 6"/>
          <p:cNvSpPr>
            <a:spLocks noGrp="1"/>
          </p:cNvSpPr>
          <p:nvPr>
            <p:ph type="dt"/>
          </p:nvPr>
        </p:nvSpPr>
        <p:spPr>
          <a:xfrm>
            <a:off x="6477120" y="76320"/>
            <a:ext cx="2514240" cy="288720"/>
          </a:xfrm>
          <a:prstGeom prst="rect">
            <a:avLst/>
          </a:prstGeom>
        </p:spPr>
        <p:txBody>
          <a:bodyPr lIns="90000" rIns="90000" tIns="45000" bIns="45000"/>
          <a:p>
            <a:pPr>
              <a:lnSpc>
                <a:spcPct val="100000"/>
              </a:lnSpc>
            </a:pPr>
            <a:r>
              <a:rPr lang="es-ES" sz="1200">
                <a:solidFill>
                  <a:srgbClr val="d38e28"/>
                </a:solidFill>
                <a:latin typeface="Franklin Gothic Book"/>
              </a:rPr>
              <a:t>30/04/18</a:t>
            </a:r>
            <a:endParaRPr/>
          </a:p>
        </p:txBody>
      </p:sp>
      <p:sp>
        <p:nvSpPr>
          <p:cNvPr id="6" name="PlaceHolder 7"/>
          <p:cNvSpPr>
            <a:spLocks noGrp="1"/>
          </p:cNvSpPr>
          <p:nvPr>
            <p:ph type="ftr"/>
          </p:nvPr>
        </p:nvSpPr>
        <p:spPr>
          <a:xfrm>
            <a:off x="3124080" y="76320"/>
            <a:ext cx="3352320" cy="288720"/>
          </a:xfrm>
          <a:prstGeom prst="rect">
            <a:avLst/>
          </a:prstGeom>
        </p:spPr>
        <p:txBody>
          <a:bodyPr lIns="90000" rIns="90000" tIns="45000" bIns="45000"/>
          <a:p>
            <a:endParaRPr/>
          </a:p>
        </p:txBody>
      </p:sp>
      <p:sp>
        <p:nvSpPr>
          <p:cNvPr id="7" name="PlaceHolder 8"/>
          <p:cNvSpPr>
            <a:spLocks noGrp="1"/>
          </p:cNvSpPr>
          <p:nvPr>
            <p:ph type="sldNum"/>
          </p:nvPr>
        </p:nvSpPr>
        <p:spPr>
          <a:xfrm>
            <a:off x="8229600" y="6473880"/>
            <a:ext cx="758520" cy="246600"/>
          </a:xfrm>
          <a:prstGeom prst="rect">
            <a:avLst/>
          </a:prstGeom>
        </p:spPr>
        <p:txBody>
          <a:bodyPr lIns="90000" rIns="90000" tIns="45000" bIns="45000"/>
          <a:p>
            <a:pPr algn="r">
              <a:lnSpc>
                <a:spcPct val="100000"/>
              </a:lnSpc>
            </a:pPr>
            <a:fld id="{BFCA0658-761A-435E-B61B-FCA51C19913A}" type="slidenum">
              <a:rPr lang="es-ES" sz="1200">
                <a:solidFill>
                  <a:srgbClr val="d38e28"/>
                </a:solidFill>
                <a:latin typeface="Franklin Gothic Book"/>
              </a:rPr>
              <a:t>&lt;número&gt;</a:t>
            </a:fld>
            <a:endParaRPr/>
          </a:p>
        </p:txBody>
      </p:sp>
      <p:sp>
        <p:nvSpPr>
          <p:cNvPr id="8" name="PlaceHolder 9"/>
          <p:cNvSpPr>
            <a:spLocks noGrp="1"/>
          </p:cNvSpPr>
          <p:nvPr>
            <p:ph type="body"/>
          </p:nvPr>
        </p:nvSpPr>
        <p:spPr>
          <a:xfrm>
            <a:off x="457200" y="1604520"/>
            <a:ext cx="8229240" cy="3977280"/>
          </a:xfrm>
          <a:prstGeom prst="rect">
            <a:avLst/>
          </a:prstGeom>
        </p:spPr>
        <p:txBody>
          <a:bodyPr wrap="none" lIns="0" rIns="0" tIns="0" bIns="0"/>
          <a:p>
            <a:pPr>
              <a:buSzPct val="25000"/>
              <a:buFont typeface="StarSymbol"/>
              <a:buChar char=""/>
            </a:pPr>
            <a:r>
              <a:rPr lang="es-ES"/>
              <a:t>Pulse para editar el formato de esquema del texto</a:t>
            </a:r>
            <a:endParaRPr/>
          </a:p>
          <a:p>
            <a:pPr lvl="1">
              <a:buSzPct val="25000"/>
              <a:buFont typeface="StarSymbol"/>
              <a:buChar char=""/>
            </a:pPr>
            <a:r>
              <a:rPr lang="es-ES"/>
              <a:t>Segundo nivel del esquema</a:t>
            </a:r>
            <a:endParaRPr/>
          </a:p>
          <a:p>
            <a:pPr lvl="2">
              <a:buSzPct val="25000"/>
              <a:buFont typeface="StarSymbol"/>
              <a:buChar char=""/>
            </a:pPr>
            <a:r>
              <a:rPr lang="es-ES"/>
              <a:t>Tercer nivel del esquema</a:t>
            </a:r>
            <a:endParaRPr/>
          </a:p>
          <a:p>
            <a:pPr lvl="3">
              <a:buSzPct val="25000"/>
              <a:buFont typeface="StarSymbol"/>
              <a:buChar char=""/>
            </a:pPr>
            <a:r>
              <a:rPr lang="es-ES"/>
              <a:t>Cuarto nivel del esquema</a:t>
            </a:r>
            <a:endParaRPr/>
          </a:p>
          <a:p>
            <a:pPr lvl="4">
              <a:buSzPct val="25000"/>
              <a:buFont typeface="StarSymbol"/>
              <a:buChar char=""/>
            </a:pPr>
            <a:r>
              <a:rPr lang="es-ES"/>
              <a:t>Quinto nivel del esquema</a:t>
            </a:r>
            <a:endParaRPr/>
          </a:p>
          <a:p>
            <a:pPr lvl="5">
              <a:buSzPct val="25000"/>
              <a:buFont typeface="StarSymbol"/>
              <a:buChar char=""/>
            </a:pPr>
            <a:r>
              <a:rPr lang="es-ES"/>
              <a:t>Sexto nivel del esquema</a:t>
            </a:r>
            <a:endParaRPr/>
          </a:p>
          <a:p>
            <a:pPr lvl="6">
              <a:buSzPct val="25000"/>
              <a:buFont typeface="StarSymbol"/>
              <a:buChar char=""/>
            </a:pPr>
            <a:r>
              <a:rPr lang="es-ES"/>
              <a:t>Séptimo nivel del esquema</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43" name="Line 1"/>
          <p:cNvSpPr/>
          <p:nvPr/>
        </p:nvSpPr>
        <p:spPr>
          <a:xfrm>
            <a:off x="514080" y="1050840"/>
            <a:ext cx="8629920" cy="2160"/>
          </a:xfrm>
          <a:prstGeom prst="line">
            <a:avLst/>
          </a:prstGeom>
          <a:ln w="9360">
            <a:solidFill>
              <a:srgbClr val="f0a22e"/>
            </a:solidFill>
            <a:round/>
          </a:ln>
        </p:spPr>
      </p:sp>
      <p:sp>
        <p:nvSpPr>
          <p:cNvPr id="44" name="Line 2"/>
          <p:cNvSpPr/>
          <p:nvPr/>
        </p:nvSpPr>
        <p:spPr>
          <a:xfrm>
            <a:off x="514080" y="1050840"/>
            <a:ext cx="8629920" cy="2160"/>
          </a:xfrm>
          <a:prstGeom prst="line">
            <a:avLst/>
          </a:prstGeom>
          <a:ln w="9360">
            <a:solidFill>
              <a:srgbClr val="f0a22e"/>
            </a:solidFill>
            <a:round/>
          </a:ln>
        </p:spPr>
      </p:sp>
      <p:sp>
        <p:nvSpPr>
          <p:cNvPr id="45" name="Line 3"/>
          <p:cNvSpPr/>
          <p:nvPr/>
        </p:nvSpPr>
        <p:spPr>
          <a:xfrm>
            <a:off x="514080" y="1057680"/>
            <a:ext cx="8629920" cy="2520"/>
          </a:xfrm>
          <a:prstGeom prst="line">
            <a:avLst/>
          </a:prstGeom>
          <a:ln w="9360">
            <a:solidFill>
              <a:srgbClr val="f0a22e"/>
            </a:solidFill>
            <a:round/>
          </a:ln>
        </p:spPr>
      </p:sp>
      <p:sp>
        <p:nvSpPr>
          <p:cNvPr id="46" name="PlaceHolder 4"/>
          <p:cNvSpPr>
            <a:spLocks noGrp="1"/>
          </p:cNvSpPr>
          <p:nvPr>
            <p:ph type="title"/>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Pulse para editar el formato del texto de títuloHaga clic para modificar el estilo de título del patrón</a:t>
            </a:r>
            <a:endParaRPr/>
          </a:p>
        </p:txBody>
      </p:sp>
      <p:sp>
        <p:nvSpPr>
          <p:cNvPr id="47" name="PlaceHolder 5"/>
          <p:cNvSpPr>
            <a:spLocks noGrp="1"/>
          </p:cNvSpPr>
          <p:nvPr>
            <p:ph type="body"/>
          </p:nvPr>
        </p:nvSpPr>
        <p:spPr>
          <a:xfrm>
            <a:off x="304920" y="1554120"/>
            <a:ext cx="8686440" cy="4525560"/>
          </a:xfrm>
          <a:prstGeom prst="rect">
            <a:avLst/>
          </a:prstGeom>
        </p:spPr>
        <p:txBody>
          <a:bodyPr lIns="90000" rIns="90000" tIns="45000" bIns="45000"/>
          <a:p>
            <a:pPr>
              <a:buSzPct val="25000"/>
              <a:buFont typeface="StarSymbol"/>
              <a:buChar char=""/>
            </a:pPr>
            <a:r>
              <a:rPr lang="es-ES" sz="3200">
                <a:solidFill>
                  <a:srgbClr val="4e3b30"/>
                </a:solidFill>
                <a:latin typeface="Franklin Gothic Book"/>
              </a:rPr>
              <a:t>Pulse para editar el formato de esquema del texto</a:t>
            </a:r>
            <a:endParaRPr/>
          </a:p>
          <a:p>
            <a:pPr lvl="1">
              <a:buSzPct val="25000"/>
              <a:buFont typeface="StarSymbol"/>
              <a:buChar char=""/>
            </a:pPr>
            <a:r>
              <a:rPr lang="es-ES" sz="3200">
                <a:solidFill>
                  <a:srgbClr val="4e3b30"/>
                </a:solidFill>
                <a:latin typeface="Franklin Gothic Book"/>
              </a:rPr>
              <a:t>Segundo nivel del esquema</a:t>
            </a:r>
            <a:endParaRPr/>
          </a:p>
          <a:p>
            <a:pPr lvl="2">
              <a:buSzPct val="25000"/>
              <a:buFont typeface="StarSymbol"/>
              <a:buChar char=""/>
            </a:pPr>
            <a:r>
              <a:rPr lang="es-ES" sz="3200">
                <a:solidFill>
                  <a:srgbClr val="4e3b30"/>
                </a:solidFill>
                <a:latin typeface="Franklin Gothic Book"/>
              </a:rPr>
              <a:t>Tercer nivel del esquema</a:t>
            </a:r>
            <a:endParaRPr/>
          </a:p>
          <a:p>
            <a:pPr lvl="3">
              <a:buSzPct val="25000"/>
              <a:buFont typeface="StarSymbol"/>
              <a:buChar char=""/>
            </a:pPr>
            <a:r>
              <a:rPr lang="es-ES" sz="3200">
                <a:solidFill>
                  <a:srgbClr val="4e3b30"/>
                </a:solidFill>
                <a:latin typeface="Franklin Gothic Book"/>
              </a:rPr>
              <a:t>Cuarto nivel del esquema</a:t>
            </a:r>
            <a:endParaRPr/>
          </a:p>
          <a:p>
            <a:pPr lvl="4">
              <a:buSzPct val="25000"/>
              <a:buFont typeface="StarSymbol"/>
              <a:buChar char=""/>
            </a:pPr>
            <a:r>
              <a:rPr lang="es-ES" sz="3200">
                <a:solidFill>
                  <a:srgbClr val="4e3b30"/>
                </a:solidFill>
                <a:latin typeface="Franklin Gothic Book"/>
              </a:rPr>
              <a:t>Quinto nivel del esquema</a:t>
            </a:r>
            <a:endParaRPr/>
          </a:p>
          <a:p>
            <a:pPr lvl="5">
              <a:buSzPct val="25000"/>
              <a:buFont typeface="StarSymbol"/>
              <a:buChar char=""/>
            </a:pPr>
            <a:r>
              <a:rPr lang="es-ES" sz="3200">
                <a:solidFill>
                  <a:srgbClr val="4e3b30"/>
                </a:solidFill>
                <a:latin typeface="Franklin Gothic Book"/>
              </a:rPr>
              <a:t>Sexto nivel del esquema</a:t>
            </a:r>
            <a:endParaRPr/>
          </a:p>
          <a:p>
            <a:pPr>
              <a:lnSpc>
                <a:spcPct val="100000"/>
              </a:lnSpc>
              <a:buSzPct val="25000"/>
              <a:buFont typeface="Wingdings 2" charset="2"/>
              <a:buChar char=""/>
            </a:pPr>
            <a:r>
              <a:rPr lang="es-ES" sz="3200">
                <a:solidFill>
                  <a:srgbClr val="4e3b30"/>
                </a:solidFill>
                <a:latin typeface="Franklin Gothic Book"/>
              </a:rPr>
              <a:t>Séptimo nivel del esquemaHaga clic para modificar el estilo de texto del patrón</a:t>
            </a:r>
            <a:endParaRPr/>
          </a:p>
          <a:p>
            <a:pPr lvl="1">
              <a:lnSpc>
                <a:spcPct val="100000"/>
              </a:lnSpc>
              <a:buSzPct val="25000"/>
              <a:buFont typeface="Wingdings 2" charset="2"/>
              <a:buChar char=""/>
            </a:pPr>
            <a:r>
              <a:rPr lang="es-ES" sz="2800">
                <a:solidFill>
                  <a:srgbClr val="4e3b30"/>
                </a:solidFill>
                <a:latin typeface="Franklin Gothic Book"/>
              </a:rPr>
              <a:t>Segundo nivel</a:t>
            </a:r>
            <a:endParaRPr/>
          </a:p>
          <a:p>
            <a:pPr lvl="2">
              <a:lnSpc>
                <a:spcPct val="100000"/>
              </a:lnSpc>
              <a:buSzPct val="25000"/>
              <a:buFont typeface="Wingdings 2" charset="2"/>
              <a:buChar char=""/>
            </a:pPr>
            <a:r>
              <a:rPr lang="es-ES" sz="2400">
                <a:solidFill>
                  <a:srgbClr val="4e3b30"/>
                </a:solidFill>
                <a:latin typeface="Franklin Gothic Book"/>
              </a:rPr>
              <a:t>Tercer nivel</a:t>
            </a:r>
            <a:endParaRPr/>
          </a:p>
          <a:p>
            <a:pPr lvl="3">
              <a:lnSpc>
                <a:spcPct val="100000"/>
              </a:lnSpc>
              <a:buSzPct val="25000"/>
              <a:buFont typeface="Wingdings 2" charset="2"/>
              <a:buChar char=""/>
            </a:pPr>
            <a:r>
              <a:rPr lang="es-ES" sz="2000">
                <a:solidFill>
                  <a:srgbClr val="4e3b30"/>
                </a:solidFill>
                <a:latin typeface="Franklin Gothic Book"/>
              </a:rPr>
              <a:t>Cuarto nivel</a:t>
            </a:r>
            <a:endParaRPr/>
          </a:p>
          <a:p>
            <a:pPr lvl="4">
              <a:lnSpc>
                <a:spcPct val="100000"/>
              </a:lnSpc>
              <a:buSzPct val="25000"/>
              <a:buFont typeface="Wingdings 2" charset="2"/>
              <a:buChar char=""/>
            </a:pPr>
            <a:r>
              <a:rPr lang="es-ES">
                <a:solidFill>
                  <a:srgbClr val="4e3b30"/>
                </a:solidFill>
                <a:latin typeface="Franklin Gothic Book"/>
              </a:rPr>
              <a:t>Quinto nivel</a:t>
            </a:r>
            <a:endParaRPr/>
          </a:p>
        </p:txBody>
      </p:sp>
      <p:sp>
        <p:nvSpPr>
          <p:cNvPr id="48" name="PlaceHolder 6"/>
          <p:cNvSpPr>
            <a:spLocks noGrp="1"/>
          </p:cNvSpPr>
          <p:nvPr>
            <p:ph type="dt"/>
          </p:nvPr>
        </p:nvSpPr>
        <p:spPr>
          <a:xfrm>
            <a:off x="6477120" y="76320"/>
            <a:ext cx="2514240" cy="288720"/>
          </a:xfrm>
          <a:prstGeom prst="rect">
            <a:avLst/>
          </a:prstGeom>
        </p:spPr>
        <p:txBody>
          <a:bodyPr lIns="90000" rIns="90000" tIns="45000" bIns="45000"/>
          <a:p>
            <a:pPr>
              <a:lnSpc>
                <a:spcPct val="100000"/>
              </a:lnSpc>
            </a:pPr>
            <a:r>
              <a:rPr lang="es-ES" sz="1200">
                <a:solidFill>
                  <a:srgbClr val="d38e28"/>
                </a:solidFill>
                <a:latin typeface="Franklin Gothic Book"/>
              </a:rPr>
              <a:t>30/04/18</a:t>
            </a:r>
            <a:endParaRPr/>
          </a:p>
        </p:txBody>
      </p:sp>
      <p:sp>
        <p:nvSpPr>
          <p:cNvPr id="49" name="PlaceHolder 7"/>
          <p:cNvSpPr>
            <a:spLocks noGrp="1"/>
          </p:cNvSpPr>
          <p:nvPr>
            <p:ph type="ftr"/>
          </p:nvPr>
        </p:nvSpPr>
        <p:spPr>
          <a:xfrm>
            <a:off x="3581280" y="76320"/>
            <a:ext cx="2895120" cy="288720"/>
          </a:xfrm>
          <a:prstGeom prst="rect">
            <a:avLst/>
          </a:prstGeom>
        </p:spPr>
        <p:txBody>
          <a:bodyPr lIns="90000" rIns="90000" tIns="45000" bIns="45000"/>
          <a:p>
            <a:endParaRPr/>
          </a:p>
        </p:txBody>
      </p:sp>
      <p:sp>
        <p:nvSpPr>
          <p:cNvPr id="50" name="PlaceHolder 8"/>
          <p:cNvSpPr>
            <a:spLocks noGrp="1"/>
          </p:cNvSpPr>
          <p:nvPr>
            <p:ph type="sldNum"/>
          </p:nvPr>
        </p:nvSpPr>
        <p:spPr>
          <a:xfrm>
            <a:off x="8229600" y="6473880"/>
            <a:ext cx="758520" cy="246600"/>
          </a:xfrm>
          <a:prstGeom prst="rect">
            <a:avLst/>
          </a:prstGeom>
        </p:spPr>
        <p:txBody>
          <a:bodyPr lIns="90000" rIns="90000" tIns="45000" bIns="45000"/>
          <a:p>
            <a:pPr algn="r">
              <a:lnSpc>
                <a:spcPct val="100000"/>
              </a:lnSpc>
            </a:pPr>
            <a:fld id="{99F0B224-CE7B-43CF-9775-20780AC0CBDF}" type="slidenum">
              <a:rPr lang="es-ES" sz="1200">
                <a:solidFill>
                  <a:srgbClr val="d38e28"/>
                </a:solidFill>
                <a:latin typeface="Franklin Gothic Book"/>
              </a:rPr>
              <a:t>&lt;número&gt;</a:t>
            </a:fld>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image" Target="../media/image25.jpeg"/><Relationship Id="rId4"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jpeg"/><Relationship Id="rId3"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image" Target="../media/image45.jpeg"/><Relationship Id="rId3"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image" Target="../media/image54.jpe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1.gif"/><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TextShape 1"/>
          <p:cNvSpPr txBox="1"/>
          <p:nvPr/>
        </p:nvSpPr>
        <p:spPr>
          <a:xfrm>
            <a:off x="380880" y="4853520"/>
            <a:ext cx="8457840" cy="1221840"/>
          </a:xfrm>
          <a:prstGeom prst="rect">
            <a:avLst/>
          </a:prstGeom>
        </p:spPr>
        <p:txBody>
          <a:bodyPr lIns="90000" rIns="90000" tIns="45000" bIns="45000"/>
          <a:p>
            <a:pPr>
              <a:lnSpc>
                <a:spcPct val="100000"/>
              </a:lnSpc>
            </a:pPr>
            <a:r>
              <a:rPr lang="es-ES" sz="3600">
                <a:solidFill>
                  <a:srgbClr val="4e3b30"/>
                </a:solidFill>
                <a:latin typeface="Franklin Gothic Medium"/>
              </a:rPr>
              <a:t>Sistema osteomuscular</a:t>
            </a:r>
            <a:endParaRPr/>
          </a:p>
        </p:txBody>
      </p:sp>
      <p:sp>
        <p:nvSpPr>
          <p:cNvPr id="86" name="TextShape 2"/>
          <p:cNvSpPr txBox="1"/>
          <p:nvPr/>
        </p:nvSpPr>
        <p:spPr>
          <a:xfrm>
            <a:off x="380880" y="3886200"/>
            <a:ext cx="8457840" cy="914040"/>
          </a:xfrm>
          <a:prstGeom prst="rect">
            <a:avLst/>
          </a:prstGeom>
        </p:spPr>
        <p:txBody>
          <a:bodyPr lIns="90000" rIns="90000" tIns="45000" bIns="45000" anchor="b"/>
          <a:p>
            <a:pPr>
              <a:lnSpc>
                <a:spcPct val="100000"/>
              </a:lnSpc>
            </a:pPr>
            <a:r>
              <a:rPr lang="es-ES" sz="2400">
                <a:solidFill>
                  <a:srgbClr val="44342a"/>
                </a:solidFill>
                <a:latin typeface="Franklin Gothic Book"/>
              </a:rPr>
              <a:t>Cristian Piguave</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Esqueleto axial.</a:t>
            </a:r>
            <a:endParaRPr/>
          </a:p>
        </p:txBody>
      </p:sp>
      <p:sp>
        <p:nvSpPr>
          <p:cNvPr id="111"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b="1" lang="es-ES" sz="1600">
                <a:solidFill>
                  <a:srgbClr val="4e3b30"/>
                </a:solidFill>
                <a:latin typeface="Franklin Gothic Book"/>
              </a:rPr>
              <a:t>Huesos de la columna: </a:t>
            </a:r>
            <a:r>
              <a:rPr lang="es-ES" sz="1600">
                <a:solidFill>
                  <a:srgbClr val="4e3b30"/>
                </a:solidFill>
                <a:latin typeface="Franklin Gothic Book"/>
              </a:rPr>
              <a:t>La longitud depende del grado de curvaturas y altura de la persona. Vertebras: Hay 33 vertebras distribuidas en cinco zonas:</a:t>
            </a:r>
            <a:endParaRPr/>
          </a:p>
          <a:p>
            <a:pPr lvl="1">
              <a:lnSpc>
                <a:spcPct val="100000"/>
              </a:lnSpc>
              <a:buSzPct val="25000"/>
              <a:buFont typeface="Wingdings 2" charset="2"/>
              <a:buChar char=""/>
            </a:pPr>
            <a:r>
              <a:rPr b="1" lang="es-ES" sz="1600">
                <a:solidFill>
                  <a:srgbClr val="4e3b30"/>
                </a:solidFill>
                <a:latin typeface="Franklin Gothic Book"/>
              </a:rPr>
              <a:t>Cervicales: (C1 a C7) </a:t>
            </a:r>
            <a:r>
              <a:rPr lang="es-ES" sz="1600">
                <a:solidFill>
                  <a:srgbClr val="4e3b30"/>
                </a:solidFill>
                <a:latin typeface="Franklin Gothic Book"/>
              </a:rPr>
              <a:t>sostiene la cabeza. La primera tiene el nombre de atlas, sostiene el cráneo y permite que la cabeza se mueva abajo y arriba. La segunda se llama axis y permite que la cabeza gire de derecha a izquierda. </a:t>
            </a:r>
            <a:endParaRPr/>
          </a:p>
          <a:p>
            <a:pPr lvl="1">
              <a:lnSpc>
                <a:spcPct val="100000"/>
              </a:lnSpc>
              <a:buSzPct val="25000"/>
              <a:buFont typeface="Wingdings 2" charset="2"/>
              <a:buChar char=""/>
            </a:pPr>
            <a:r>
              <a:rPr b="1" lang="es-ES" sz="1600">
                <a:solidFill>
                  <a:srgbClr val="4e3b30"/>
                </a:solidFill>
                <a:latin typeface="Franklin Gothic Book"/>
              </a:rPr>
              <a:t>Torácicas (T1 a T12): </a:t>
            </a:r>
            <a:r>
              <a:rPr lang="es-ES" sz="1600">
                <a:solidFill>
                  <a:srgbClr val="4e3b30"/>
                </a:solidFill>
                <a:latin typeface="Franklin Gothic Book"/>
              </a:rPr>
              <a:t>Están en la parte central de la columna, son mas gruesas y menos móviles.</a:t>
            </a:r>
            <a:endParaRPr/>
          </a:p>
          <a:p>
            <a:pPr lvl="1">
              <a:lnSpc>
                <a:spcPct val="100000"/>
              </a:lnSpc>
              <a:buSzPct val="25000"/>
              <a:buFont typeface="Wingdings 2" charset="2"/>
              <a:buChar char=""/>
            </a:pPr>
            <a:r>
              <a:rPr b="1" lang="es-ES" sz="1600">
                <a:solidFill>
                  <a:srgbClr val="4e3b30"/>
                </a:solidFill>
                <a:latin typeface="Franklin Gothic Book"/>
              </a:rPr>
              <a:t>Lumbares (L1 a L5): </a:t>
            </a:r>
            <a:r>
              <a:rPr lang="es-ES" sz="1600">
                <a:solidFill>
                  <a:srgbClr val="4e3b30"/>
                </a:solidFill>
                <a:latin typeface="Franklin Gothic Book"/>
              </a:rPr>
              <a:t>Sostiene la mayor parte del peso corporal.</a:t>
            </a:r>
            <a:endParaRPr/>
          </a:p>
          <a:p>
            <a:pPr lvl="1">
              <a:lnSpc>
                <a:spcPct val="100000"/>
              </a:lnSpc>
              <a:buSzPct val="25000"/>
              <a:buFont typeface="Wingdings 2" charset="2"/>
              <a:buChar char=""/>
            </a:pPr>
            <a:r>
              <a:rPr b="1" lang="es-ES" sz="1600">
                <a:solidFill>
                  <a:srgbClr val="4e3b30"/>
                </a:solidFill>
                <a:latin typeface="Franklin Gothic Book"/>
              </a:rPr>
              <a:t>Sacre (S1 a S5): </a:t>
            </a:r>
            <a:r>
              <a:rPr lang="es-ES" sz="1600">
                <a:solidFill>
                  <a:srgbClr val="4e3b30"/>
                </a:solidFill>
                <a:latin typeface="Franklin Gothic Book"/>
              </a:rPr>
              <a:t>Sujeta la cintura pelviana.</a:t>
            </a:r>
            <a:endParaRPr/>
          </a:p>
          <a:p>
            <a:pPr lvl="1">
              <a:lnSpc>
                <a:spcPct val="100000"/>
              </a:lnSpc>
              <a:buSzPct val="25000"/>
              <a:buFont typeface="Wingdings 2" charset="2"/>
              <a:buChar char=""/>
            </a:pPr>
            <a:r>
              <a:rPr lang="es-ES" sz="1600">
                <a:solidFill>
                  <a:srgbClr val="4e3b30"/>
                </a:solidFill>
                <a:latin typeface="Franklin Gothic Book"/>
              </a:rPr>
              <a:t>Coxis (Co1 a Co4): No tienen articulación entre ellas, forman el huesos llamado coxis</a:t>
            </a:r>
            <a:endParaRPr/>
          </a:p>
          <a:p>
            <a:pPr>
              <a:lnSpc>
                <a:spcPct val="100000"/>
              </a:lnSpc>
            </a:pPr>
            <a:endParaRPr/>
          </a:p>
        </p:txBody>
      </p:sp>
      <p:pic>
        <p:nvPicPr>
          <p:cNvPr id="112" name="Picture 2" descr=""/>
          <p:cNvPicPr/>
          <p:nvPr/>
        </p:nvPicPr>
        <p:blipFill>
          <a:blip r:embed="rId1"/>
          <a:stretch>
            <a:fillRect/>
          </a:stretch>
        </p:blipFill>
        <p:spPr>
          <a:xfrm>
            <a:off x="6056640" y="4326840"/>
            <a:ext cx="2702880" cy="248616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Esqueleto axial.</a:t>
            </a:r>
            <a:endParaRPr/>
          </a:p>
        </p:txBody>
      </p:sp>
      <p:sp>
        <p:nvSpPr>
          <p:cNvPr id="114"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lang="es-ES" sz="1600">
                <a:solidFill>
                  <a:srgbClr val="4e3b30"/>
                </a:solidFill>
                <a:latin typeface="Franklin Gothic Book"/>
              </a:rPr>
              <a:t>Huesos del tórax:</a:t>
            </a:r>
            <a:endParaRPr/>
          </a:p>
          <a:p>
            <a:pPr lvl="1">
              <a:lnSpc>
                <a:spcPct val="100000"/>
              </a:lnSpc>
              <a:buSzPct val="25000"/>
              <a:buFont typeface="Wingdings 2" charset="2"/>
              <a:buChar char=""/>
            </a:pPr>
            <a:r>
              <a:rPr b="1" lang="es-ES" sz="1600">
                <a:solidFill>
                  <a:srgbClr val="4e3b30"/>
                </a:solidFill>
                <a:latin typeface="Franklin Gothic Book"/>
              </a:rPr>
              <a:t>Costillas: </a:t>
            </a:r>
            <a:r>
              <a:rPr lang="es-ES" sz="1600">
                <a:solidFill>
                  <a:srgbClr val="4e3b30"/>
                </a:solidFill>
                <a:latin typeface="Franklin Gothic Book"/>
              </a:rPr>
              <a:t>Hay 24 costillas.</a:t>
            </a:r>
            <a:endParaRPr/>
          </a:p>
          <a:p>
            <a:pPr lvl="1">
              <a:lnSpc>
                <a:spcPct val="100000"/>
              </a:lnSpc>
              <a:buSzPct val="25000"/>
              <a:buFont typeface="Wingdings 2" charset="2"/>
              <a:buChar char=""/>
            </a:pPr>
            <a:r>
              <a:rPr b="1" lang="es-ES" sz="1600">
                <a:solidFill>
                  <a:srgbClr val="4e3b30"/>
                </a:solidFill>
                <a:latin typeface="Franklin Gothic Book"/>
              </a:rPr>
              <a:t>El esternón: </a:t>
            </a:r>
            <a:r>
              <a:rPr lang="es-ES" sz="1600">
                <a:solidFill>
                  <a:srgbClr val="4e3b30"/>
                </a:solidFill>
                <a:latin typeface="Franklin Gothic Book"/>
              </a:rPr>
              <a:t>es un hueso situado a la cara interior del tórax, que se divide en tres partes: </a:t>
            </a:r>
            <a:endParaRPr/>
          </a:p>
          <a:p>
            <a:pPr lvl="2">
              <a:lnSpc>
                <a:spcPct val="100000"/>
              </a:lnSpc>
              <a:buSzPct val="25000"/>
              <a:buFont typeface="Wingdings 2" charset="2"/>
              <a:buChar char=""/>
            </a:pPr>
            <a:r>
              <a:rPr lang="es-ES" sz="1600">
                <a:solidFill>
                  <a:srgbClr val="4e3b30"/>
                </a:solidFill>
                <a:latin typeface="Franklin Gothic Book"/>
              </a:rPr>
              <a:t>Manubrio: donde se articula con las claviculas.</a:t>
            </a:r>
            <a:endParaRPr/>
          </a:p>
          <a:p>
            <a:pPr lvl="2">
              <a:lnSpc>
                <a:spcPct val="100000"/>
              </a:lnSpc>
              <a:buSzPct val="25000"/>
              <a:buFont typeface="Wingdings 2" charset="2"/>
              <a:buChar char=""/>
            </a:pPr>
            <a:r>
              <a:rPr lang="es-ES" sz="1600">
                <a:solidFill>
                  <a:srgbClr val="4e3b30"/>
                </a:solidFill>
                <a:latin typeface="Franklin Gothic Book"/>
              </a:rPr>
              <a:t>Cuerpo: donde se articula con las costillas.</a:t>
            </a:r>
            <a:endParaRPr/>
          </a:p>
          <a:p>
            <a:pPr lvl="2">
              <a:lnSpc>
                <a:spcPct val="100000"/>
              </a:lnSpc>
              <a:buSzPct val="25000"/>
              <a:buFont typeface="Wingdings 2" charset="2"/>
              <a:buChar char=""/>
            </a:pPr>
            <a:r>
              <a:rPr lang="es-ES" sz="1600">
                <a:solidFill>
                  <a:srgbClr val="4e3b30"/>
                </a:solidFill>
                <a:latin typeface="Franklin Gothic Book"/>
              </a:rPr>
              <a:t>Apéndice xifoides. </a:t>
            </a:r>
            <a:endParaRPr/>
          </a:p>
        </p:txBody>
      </p:sp>
      <p:pic>
        <p:nvPicPr>
          <p:cNvPr id="115" name="Picture 5" descr=""/>
          <p:cNvPicPr/>
          <p:nvPr/>
        </p:nvPicPr>
        <p:blipFill>
          <a:blip r:embed="rId1"/>
          <a:stretch>
            <a:fillRect/>
          </a:stretch>
        </p:blipFill>
        <p:spPr>
          <a:xfrm>
            <a:off x="3420000" y="3044520"/>
            <a:ext cx="5473440" cy="3629160"/>
          </a:xfrm>
          <a:prstGeom prst="rect">
            <a:avLst/>
          </a:prstGeom>
          <a:ln>
            <a:noFill/>
          </a:ln>
        </p:spPr>
      </p:pic>
      <p:pic>
        <p:nvPicPr>
          <p:cNvPr id="116" name="Picture 2" descr=""/>
          <p:cNvPicPr/>
          <p:nvPr/>
        </p:nvPicPr>
        <p:blipFill>
          <a:blip r:embed="rId2"/>
          <a:stretch>
            <a:fillRect/>
          </a:stretch>
        </p:blipFill>
        <p:spPr>
          <a:xfrm>
            <a:off x="395640" y="3357000"/>
            <a:ext cx="2448000" cy="329832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Esqueleto apendicular.</a:t>
            </a:r>
            <a:endParaRPr/>
          </a:p>
        </p:txBody>
      </p:sp>
      <p:sp>
        <p:nvSpPr>
          <p:cNvPr id="118"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lang="es-ES" sz="1600">
                <a:solidFill>
                  <a:srgbClr val="4e3b30"/>
                </a:solidFill>
                <a:latin typeface="Franklin Gothic Book"/>
              </a:rPr>
              <a:t>Extremidades superiores:</a:t>
            </a:r>
            <a:endParaRPr/>
          </a:p>
          <a:p>
            <a:pPr lvl="1">
              <a:lnSpc>
                <a:spcPct val="100000"/>
              </a:lnSpc>
              <a:buSzPct val="25000"/>
              <a:buFont typeface="Wingdings 2" charset="2"/>
              <a:buChar char=""/>
            </a:pPr>
            <a:r>
              <a:rPr b="1" lang="es-ES" sz="1600">
                <a:solidFill>
                  <a:srgbClr val="4e3b30"/>
                </a:solidFill>
                <a:latin typeface="Franklin Gothic Book"/>
              </a:rPr>
              <a:t>Cintura escapular: </a:t>
            </a:r>
            <a:r>
              <a:rPr lang="es-ES" sz="1600">
                <a:solidFill>
                  <a:srgbClr val="4e3b30"/>
                </a:solidFill>
                <a:latin typeface="Franklin Gothic Book"/>
              </a:rPr>
              <a:t>formada por una clavícula y un omoplato.</a:t>
            </a:r>
            <a:endParaRPr/>
          </a:p>
          <a:p>
            <a:pPr lvl="1">
              <a:lnSpc>
                <a:spcPct val="100000"/>
              </a:lnSpc>
              <a:buSzPct val="25000"/>
              <a:buFont typeface="Wingdings 2" charset="2"/>
              <a:buChar char=""/>
            </a:pPr>
            <a:r>
              <a:rPr b="1" lang="es-ES" sz="1600">
                <a:solidFill>
                  <a:srgbClr val="4e3b30"/>
                </a:solidFill>
                <a:latin typeface="Franklin Gothic Book"/>
              </a:rPr>
              <a:t>Brazo: </a:t>
            </a:r>
            <a:r>
              <a:rPr lang="es-ES" sz="1600">
                <a:solidFill>
                  <a:srgbClr val="4e3b30"/>
                </a:solidFill>
                <a:latin typeface="Franklin Gothic Book"/>
              </a:rPr>
              <a:t>Formado por un hueso largo y el humero.</a:t>
            </a:r>
            <a:endParaRPr/>
          </a:p>
          <a:p>
            <a:pPr lvl="1">
              <a:lnSpc>
                <a:spcPct val="100000"/>
              </a:lnSpc>
              <a:buSzPct val="25000"/>
              <a:buFont typeface="Wingdings 2" charset="2"/>
              <a:buChar char=""/>
            </a:pPr>
            <a:r>
              <a:rPr b="1" lang="es-ES" sz="1600">
                <a:solidFill>
                  <a:srgbClr val="4e3b30"/>
                </a:solidFill>
                <a:latin typeface="Franklin Gothic Book"/>
              </a:rPr>
              <a:t>Antebrazo: </a:t>
            </a:r>
            <a:r>
              <a:rPr lang="es-ES" sz="1600">
                <a:solidFill>
                  <a:srgbClr val="4e3b30"/>
                </a:solidFill>
                <a:latin typeface="Franklin Gothic Book"/>
              </a:rPr>
              <a:t>Formado por dos huesos largos, radio y cubito.</a:t>
            </a:r>
            <a:endParaRPr/>
          </a:p>
          <a:p>
            <a:pPr lvl="1">
              <a:lnSpc>
                <a:spcPct val="100000"/>
              </a:lnSpc>
              <a:buSzPct val="25000"/>
              <a:buFont typeface="Wingdings 2" charset="2"/>
              <a:buChar char=""/>
            </a:pPr>
            <a:r>
              <a:rPr b="1" lang="es-ES" sz="1600">
                <a:solidFill>
                  <a:srgbClr val="4e3b30"/>
                </a:solidFill>
                <a:latin typeface="Franklin Gothic Book"/>
              </a:rPr>
              <a:t>Mano: </a:t>
            </a:r>
            <a:endParaRPr/>
          </a:p>
        </p:txBody>
      </p:sp>
      <p:pic>
        <p:nvPicPr>
          <p:cNvPr id="119" name="Picture 2" descr=""/>
          <p:cNvPicPr/>
          <p:nvPr/>
        </p:nvPicPr>
        <p:blipFill>
          <a:blip r:embed="rId1"/>
          <a:stretch>
            <a:fillRect/>
          </a:stretch>
        </p:blipFill>
        <p:spPr>
          <a:xfrm>
            <a:off x="5940000" y="404640"/>
            <a:ext cx="3537360" cy="2664000"/>
          </a:xfrm>
          <a:prstGeom prst="rect">
            <a:avLst/>
          </a:prstGeom>
          <a:ln>
            <a:noFill/>
          </a:ln>
        </p:spPr>
      </p:pic>
      <p:pic>
        <p:nvPicPr>
          <p:cNvPr id="120" name="Picture 4" descr=""/>
          <p:cNvPicPr/>
          <p:nvPr/>
        </p:nvPicPr>
        <p:blipFill>
          <a:blip r:embed="rId2"/>
          <a:stretch>
            <a:fillRect/>
          </a:stretch>
        </p:blipFill>
        <p:spPr>
          <a:xfrm>
            <a:off x="899640" y="3213000"/>
            <a:ext cx="2455200" cy="3356640"/>
          </a:xfrm>
          <a:prstGeom prst="rect">
            <a:avLst/>
          </a:prstGeom>
          <a:ln>
            <a:noFill/>
          </a:ln>
        </p:spPr>
      </p:pic>
      <p:pic>
        <p:nvPicPr>
          <p:cNvPr id="121" name="Picture 6" descr=""/>
          <p:cNvPicPr/>
          <p:nvPr/>
        </p:nvPicPr>
        <p:blipFill>
          <a:blip r:embed="rId3"/>
          <a:stretch>
            <a:fillRect/>
          </a:stretch>
        </p:blipFill>
        <p:spPr>
          <a:xfrm>
            <a:off x="3708000" y="3213000"/>
            <a:ext cx="3231720" cy="345600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Esqueleto apendicular.</a:t>
            </a:r>
            <a:endParaRPr/>
          </a:p>
        </p:txBody>
      </p:sp>
      <p:sp>
        <p:nvSpPr>
          <p:cNvPr id="123"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b="1" lang="es-ES" sz="1600">
                <a:solidFill>
                  <a:srgbClr val="4e3b30"/>
                </a:solidFill>
                <a:latin typeface="Franklin Gothic Book"/>
              </a:rPr>
              <a:t>Extremidades inferiores:</a:t>
            </a:r>
            <a:r>
              <a:rPr lang="es-ES" sz="1600">
                <a:solidFill>
                  <a:srgbClr val="4e3b30"/>
                </a:solidFill>
                <a:latin typeface="Franklin Gothic Book"/>
              </a:rPr>
              <a:t> Están formada por 31 huesos cada una, distribuidos en 4 regiones.</a:t>
            </a:r>
            <a:endParaRPr/>
          </a:p>
          <a:p>
            <a:pPr lvl="1">
              <a:lnSpc>
                <a:spcPct val="100000"/>
              </a:lnSpc>
              <a:buSzPct val="25000"/>
              <a:buFont typeface="Wingdings 2" charset="2"/>
              <a:buChar char=""/>
            </a:pPr>
            <a:r>
              <a:rPr b="1" lang="es-ES" sz="1600">
                <a:solidFill>
                  <a:srgbClr val="4e3b30"/>
                </a:solidFill>
                <a:latin typeface="Franklin Gothic Book"/>
              </a:rPr>
              <a:t>Cintura pélvica</a:t>
            </a:r>
            <a:r>
              <a:rPr lang="es-ES" sz="1600">
                <a:solidFill>
                  <a:srgbClr val="4e3b30"/>
                </a:solidFill>
                <a:latin typeface="Franklin Gothic Book"/>
              </a:rPr>
              <a:t>: Es un solo hueso llamado coxal, formado por la fusión de dos ilis, dos pubis y dos isquis.</a:t>
            </a:r>
            <a:endParaRPr/>
          </a:p>
          <a:p>
            <a:pPr lvl="1">
              <a:lnSpc>
                <a:spcPct val="100000"/>
              </a:lnSpc>
              <a:buSzPct val="25000"/>
              <a:buFont typeface="Wingdings 2" charset="2"/>
              <a:buChar char=""/>
            </a:pPr>
            <a:r>
              <a:rPr b="1" lang="es-ES" sz="1600">
                <a:solidFill>
                  <a:srgbClr val="4e3b30"/>
                </a:solidFill>
                <a:latin typeface="Franklin Gothic Book"/>
              </a:rPr>
              <a:t>Muslo y rodilla: </a:t>
            </a:r>
            <a:r>
              <a:rPr lang="es-ES" sz="1600">
                <a:solidFill>
                  <a:srgbClr val="4e3b30"/>
                </a:solidFill>
                <a:latin typeface="Franklin Gothic Book"/>
              </a:rPr>
              <a:t>formados por fémur y la rótula.</a:t>
            </a:r>
            <a:endParaRPr/>
          </a:p>
          <a:p>
            <a:pPr lvl="1">
              <a:lnSpc>
                <a:spcPct val="100000"/>
              </a:lnSpc>
              <a:buSzPct val="25000"/>
              <a:buFont typeface="Wingdings 2" charset="2"/>
              <a:buChar char=""/>
            </a:pPr>
            <a:r>
              <a:rPr b="1" lang="es-ES" sz="1600">
                <a:solidFill>
                  <a:srgbClr val="4e3b30"/>
                </a:solidFill>
                <a:latin typeface="Franklin Gothic Book"/>
              </a:rPr>
              <a:t>Pierna: </a:t>
            </a:r>
            <a:r>
              <a:rPr lang="es-ES" sz="1600">
                <a:solidFill>
                  <a:srgbClr val="4e3b30"/>
                </a:solidFill>
                <a:latin typeface="Franklin Gothic Book"/>
              </a:rPr>
              <a:t>con dos huesos largos, la tibia y el peroné.</a:t>
            </a:r>
            <a:endParaRPr/>
          </a:p>
          <a:p>
            <a:pPr lvl="1">
              <a:lnSpc>
                <a:spcPct val="100000"/>
              </a:lnSpc>
              <a:buSzPct val="25000"/>
              <a:buFont typeface="Wingdings 2" charset="2"/>
              <a:buChar char=""/>
            </a:pPr>
            <a:r>
              <a:rPr b="1" lang="es-ES" sz="1600">
                <a:solidFill>
                  <a:srgbClr val="4e3b30"/>
                </a:solidFill>
                <a:latin typeface="Franklin Gothic Book"/>
              </a:rPr>
              <a:t>Pie: </a:t>
            </a:r>
            <a:r>
              <a:rPr lang="es-ES" sz="1600">
                <a:solidFill>
                  <a:srgbClr val="4e3b30"/>
                </a:solidFill>
                <a:latin typeface="Franklin Gothic Book"/>
              </a:rPr>
              <a:t>formado por el tarso (cuboides, escafoides, tres cuneiformes, astrágalo y calcáneo), metatarso (cinco huesos) y las falanges (14 huesos largos a cada pie, dos en el primer dedo y tres en el resto.</a:t>
            </a:r>
            <a:endParaRPr/>
          </a:p>
        </p:txBody>
      </p:sp>
      <p:pic>
        <p:nvPicPr>
          <p:cNvPr id="124" name="Picture 5" descr=""/>
          <p:cNvPicPr/>
          <p:nvPr/>
        </p:nvPicPr>
        <p:blipFill>
          <a:blip r:embed="rId1"/>
          <a:stretch>
            <a:fillRect/>
          </a:stretch>
        </p:blipFill>
        <p:spPr>
          <a:xfrm>
            <a:off x="6660360" y="3717000"/>
            <a:ext cx="2087280" cy="2852280"/>
          </a:xfrm>
          <a:prstGeom prst="rect">
            <a:avLst/>
          </a:prstGeom>
          <a:ln>
            <a:noFill/>
          </a:ln>
        </p:spPr>
      </p:pic>
      <p:pic>
        <p:nvPicPr>
          <p:cNvPr id="125" name="Picture 7" descr=""/>
          <p:cNvPicPr/>
          <p:nvPr/>
        </p:nvPicPr>
        <p:blipFill>
          <a:blip r:embed="rId2"/>
          <a:stretch>
            <a:fillRect/>
          </a:stretch>
        </p:blipFill>
        <p:spPr>
          <a:xfrm>
            <a:off x="3253680" y="4466520"/>
            <a:ext cx="3382560" cy="2103120"/>
          </a:xfrm>
          <a:prstGeom prst="rect">
            <a:avLst/>
          </a:prstGeom>
          <a:ln>
            <a:noFill/>
          </a:ln>
        </p:spPr>
      </p:pic>
      <p:pic>
        <p:nvPicPr>
          <p:cNvPr id="126" name="Picture 2" descr=""/>
          <p:cNvPicPr/>
          <p:nvPr/>
        </p:nvPicPr>
        <p:blipFill>
          <a:blip r:embed="rId3"/>
          <a:stretch>
            <a:fillRect/>
          </a:stretch>
        </p:blipFill>
        <p:spPr>
          <a:xfrm>
            <a:off x="158040" y="4245840"/>
            <a:ext cx="3095280" cy="232380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7"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Fisiología de los</a:t>
            </a:r>
            <a:r>
              <a:rPr lang="es-ES" sz="3600">
                <a:solidFill>
                  <a:srgbClr val="4e3b30"/>
                </a:solidFill>
                <a:latin typeface="Franklin Gothic Medium"/>
              </a:rPr>
              <a:t>
</a:t>
            </a:r>
            <a:r>
              <a:rPr lang="es-ES" sz="3600">
                <a:solidFill>
                  <a:srgbClr val="4e3b30"/>
                </a:solidFill>
                <a:latin typeface="Franklin Gothic Medium"/>
              </a:rPr>
              <a:t> huesos.</a:t>
            </a:r>
            <a:endParaRPr/>
          </a:p>
        </p:txBody>
      </p:sp>
      <p:sp>
        <p:nvSpPr>
          <p:cNvPr id="128"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lang="es-ES" sz="3200">
                <a:solidFill>
                  <a:srgbClr val="4e3b30"/>
                </a:solidFill>
                <a:latin typeface="Franklin Gothic Book"/>
              </a:rPr>
              <a:t>Funciones:</a:t>
            </a:r>
            <a:endParaRPr/>
          </a:p>
          <a:p>
            <a:pPr lvl="1">
              <a:lnSpc>
                <a:spcPct val="90000"/>
              </a:lnSpc>
              <a:buSzPct val="25000"/>
              <a:buFont typeface="Wingdings 2" charset="2"/>
              <a:buChar char=""/>
            </a:pPr>
            <a:r>
              <a:rPr lang="es-ES" sz="2400">
                <a:solidFill>
                  <a:srgbClr val="4e3b30"/>
                </a:solidFill>
                <a:latin typeface="Franklin Gothic Book"/>
              </a:rPr>
              <a:t>Soporte del cuerpo.</a:t>
            </a:r>
            <a:endParaRPr/>
          </a:p>
          <a:p>
            <a:pPr lvl="1">
              <a:lnSpc>
                <a:spcPct val="90000"/>
              </a:lnSpc>
              <a:buSzPct val="25000"/>
              <a:buFont typeface="Wingdings 2" charset="2"/>
              <a:buChar char=""/>
            </a:pPr>
            <a:r>
              <a:rPr lang="es-ES" sz="2400">
                <a:solidFill>
                  <a:srgbClr val="4e3b30"/>
                </a:solidFill>
                <a:latin typeface="Franklin Gothic Book"/>
              </a:rPr>
              <a:t>Protege órganos.</a:t>
            </a:r>
            <a:endParaRPr/>
          </a:p>
          <a:p>
            <a:pPr lvl="1">
              <a:lnSpc>
                <a:spcPct val="90000"/>
              </a:lnSpc>
              <a:buSzPct val="25000"/>
              <a:buFont typeface="Wingdings 2" charset="2"/>
              <a:buChar char=""/>
            </a:pPr>
            <a:r>
              <a:rPr lang="es-ES" sz="2400">
                <a:solidFill>
                  <a:srgbClr val="4e3b30"/>
                </a:solidFill>
                <a:latin typeface="Franklin Gothic Book"/>
              </a:rPr>
              <a:t>Permite el movimiento.</a:t>
            </a:r>
            <a:endParaRPr/>
          </a:p>
          <a:p>
            <a:pPr lvl="1">
              <a:lnSpc>
                <a:spcPct val="90000"/>
              </a:lnSpc>
              <a:buSzPct val="25000"/>
              <a:buFont typeface="Wingdings 2" charset="2"/>
              <a:buChar char=""/>
            </a:pPr>
            <a:r>
              <a:rPr lang="es-ES" sz="2400">
                <a:solidFill>
                  <a:srgbClr val="4e3b30"/>
                </a:solidFill>
                <a:latin typeface="Franklin Gothic Book"/>
              </a:rPr>
              <a:t>Produce células sanguíneas, </a:t>
            </a:r>
            <a:endParaRPr/>
          </a:p>
          <a:p>
            <a:r>
              <a:rPr lang="es-ES" sz="2400">
                <a:solidFill>
                  <a:srgbClr val="4e3b30"/>
                </a:solidFill>
                <a:latin typeface="Franklin Gothic Book"/>
              </a:rPr>
              <a:t>    </a:t>
            </a:r>
            <a:r>
              <a:rPr lang="es-ES" sz="2400">
                <a:solidFill>
                  <a:srgbClr val="4e3b30"/>
                </a:solidFill>
                <a:latin typeface="Franklin Gothic Book"/>
              </a:rPr>
              <a:t>en la médula ósea roja.</a:t>
            </a:r>
            <a:endParaRPr/>
          </a:p>
          <a:p>
            <a:pPr lvl="1">
              <a:lnSpc>
                <a:spcPct val="90000"/>
              </a:lnSpc>
              <a:buSzPct val="25000"/>
              <a:buFont typeface="Wingdings 2" charset="2"/>
              <a:buChar char=""/>
            </a:pPr>
            <a:r>
              <a:rPr lang="es-ES" sz="2400">
                <a:solidFill>
                  <a:srgbClr val="4e3b30"/>
                </a:solidFill>
                <a:latin typeface="Franklin Gothic Book"/>
              </a:rPr>
              <a:t>Almacén de calcio y fósforo, </a:t>
            </a:r>
            <a:endParaRPr/>
          </a:p>
          <a:p>
            <a:r>
              <a:rPr lang="es-ES" sz="2400">
                <a:solidFill>
                  <a:srgbClr val="4e3b30"/>
                </a:solidFill>
                <a:latin typeface="Franklin Gothic Book"/>
              </a:rPr>
              <a:t>    </a:t>
            </a:r>
            <a:r>
              <a:rPr lang="es-ES" sz="2400">
                <a:solidFill>
                  <a:srgbClr val="4e3b30"/>
                </a:solidFill>
                <a:latin typeface="Franklin Gothic Book"/>
              </a:rPr>
              <a:t>en relación con la sangre.</a:t>
            </a:r>
            <a:endParaRPr/>
          </a:p>
          <a:p>
            <a:pPr lvl="1">
              <a:lnSpc>
                <a:spcPct val="90000"/>
              </a:lnSpc>
              <a:buSzPct val="25000"/>
              <a:buFont typeface="Wingdings 2" charset="2"/>
              <a:buChar char=""/>
            </a:pPr>
            <a:r>
              <a:rPr lang="es-ES" sz="2400">
                <a:solidFill>
                  <a:srgbClr val="4e3b30"/>
                </a:solidFill>
                <a:latin typeface="Franklin Gothic Book"/>
              </a:rPr>
              <a:t>Almacena grasas en la médula </a:t>
            </a:r>
            <a:endParaRPr/>
          </a:p>
          <a:p>
            <a:r>
              <a:rPr lang="es-ES" sz="2400">
                <a:solidFill>
                  <a:srgbClr val="4e3b30"/>
                </a:solidFill>
                <a:latin typeface="Franklin Gothic Book"/>
              </a:rPr>
              <a:t>    </a:t>
            </a:r>
            <a:r>
              <a:rPr lang="es-ES" sz="2400">
                <a:solidFill>
                  <a:srgbClr val="4e3b30"/>
                </a:solidFill>
                <a:latin typeface="Franklin Gothic Book"/>
              </a:rPr>
              <a:t>ósea amarilla.</a:t>
            </a:r>
            <a:endParaRPr/>
          </a:p>
          <a:p>
            <a:endParaRPr/>
          </a:p>
        </p:txBody>
      </p:sp>
      <p:pic>
        <p:nvPicPr>
          <p:cNvPr id="129" name="Picture 2" descr=""/>
          <p:cNvPicPr/>
          <p:nvPr/>
        </p:nvPicPr>
        <p:blipFill>
          <a:blip r:embed="rId1"/>
          <a:stretch>
            <a:fillRect/>
          </a:stretch>
        </p:blipFill>
        <p:spPr>
          <a:xfrm>
            <a:off x="5543640" y="0"/>
            <a:ext cx="3600000" cy="682956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Sistema articular.</a:t>
            </a:r>
            <a:endParaRPr/>
          </a:p>
        </p:txBody>
      </p:sp>
      <p:sp>
        <p:nvSpPr>
          <p:cNvPr id="131" name="TextShape 2"/>
          <p:cNvSpPr txBox="1"/>
          <p:nvPr/>
        </p:nvSpPr>
        <p:spPr>
          <a:xfrm>
            <a:off x="304920" y="1554120"/>
            <a:ext cx="8686440" cy="4525560"/>
          </a:xfrm>
          <a:prstGeom prst="rect">
            <a:avLst/>
          </a:prstGeom>
        </p:spPr>
        <p:txBody>
          <a:bodyPr lIns="90000" rIns="90000" tIns="45000" bIns="45000"/>
          <a:p>
            <a:pPr>
              <a:lnSpc>
                <a:spcPct val="100000"/>
              </a:lnSpc>
            </a:pPr>
            <a:r>
              <a:rPr lang="es-ES" sz="1400">
                <a:solidFill>
                  <a:srgbClr val="4e3b30"/>
                </a:solidFill>
                <a:latin typeface="Franklin Gothic Book"/>
              </a:rPr>
              <a:t>La articulación se define como el punto de contacto entre dos huesos. Las articulaciones mantienen juntos los huesos y al mismo tiempo permiten el movimiento entre ellos.</a:t>
            </a:r>
            <a:endParaRPr/>
          </a:p>
          <a:p>
            <a:pPr>
              <a:lnSpc>
                <a:spcPct val="100000"/>
              </a:lnSpc>
            </a:pPr>
            <a:r>
              <a:rPr lang="es-ES" sz="1400">
                <a:solidFill>
                  <a:srgbClr val="4e3b30"/>
                </a:solidFill>
                <a:latin typeface="Franklin Gothic Book"/>
              </a:rPr>
              <a:t>Se clasifican en tres tipos según el grado de movimiento que permiten: </a:t>
            </a:r>
            <a:endParaRPr/>
          </a:p>
          <a:p>
            <a:pPr>
              <a:lnSpc>
                <a:spcPct val="100000"/>
              </a:lnSpc>
              <a:buSzPct val="25000"/>
              <a:buFont typeface="Wingdings 2" charset="2"/>
              <a:buChar char=""/>
            </a:pPr>
            <a:r>
              <a:rPr b="1" lang="es-ES" sz="1400">
                <a:solidFill>
                  <a:srgbClr val="4e3b30"/>
                </a:solidFill>
                <a:latin typeface="Franklin Gothic Book"/>
              </a:rPr>
              <a:t>Sinartrosis (sin movimiento). </a:t>
            </a:r>
            <a:r>
              <a:rPr lang="es-ES" sz="1400">
                <a:solidFill>
                  <a:srgbClr val="4e3b30"/>
                </a:solidFill>
                <a:latin typeface="Franklin Gothic Book"/>
              </a:rPr>
              <a:t>Existe tejido conjuntivo fibroso entre los huesos articulares que los mantiene unidos. Comúnmente se conocen como suturas. Las articulaciones de los huesos del cráneo son un ejemplo. </a:t>
            </a:r>
            <a:endParaRPr/>
          </a:p>
          <a:p>
            <a:pPr>
              <a:lnSpc>
                <a:spcPct val="100000"/>
              </a:lnSpc>
              <a:buSzPct val="25000"/>
              <a:buFont typeface="Wingdings 2" charset="2"/>
              <a:buChar char=""/>
            </a:pPr>
            <a:r>
              <a:rPr lang="es-ES" sz="1400">
                <a:solidFill>
                  <a:srgbClr val="4e3b30"/>
                </a:solidFill>
                <a:latin typeface="Franklin Gothic Book"/>
              </a:rPr>
              <a:t> </a:t>
            </a:r>
            <a:r>
              <a:rPr b="1" lang="es-ES" sz="1400">
                <a:solidFill>
                  <a:srgbClr val="4e3b30"/>
                </a:solidFill>
                <a:latin typeface="Franklin Gothic Book"/>
              </a:rPr>
              <a:t>Anfiartrosis (movimiento ligero o semimóviles).</a:t>
            </a:r>
            <a:r>
              <a:rPr lang="es-ES" sz="1400">
                <a:solidFill>
                  <a:srgbClr val="4e3b30"/>
                </a:solidFill>
                <a:latin typeface="Franklin Gothic Book"/>
              </a:rPr>
              <a:t> Permiten movimiento según un solo eje. Los huesos se unen a través de un cartílago, como en el caso de la unión de las costillas con el esternón o en el de los cuerpos intervertebrales.</a:t>
            </a:r>
            <a:endParaRPr/>
          </a:p>
          <a:p>
            <a:pPr>
              <a:lnSpc>
                <a:spcPct val="100000"/>
              </a:lnSpc>
              <a:buSzPct val="25000"/>
              <a:buFont typeface="Wingdings 2" charset="2"/>
              <a:buChar char=""/>
            </a:pPr>
            <a:r>
              <a:rPr b="1" lang="es-ES" sz="1400">
                <a:solidFill>
                  <a:srgbClr val="4e3b30"/>
                </a:solidFill>
                <a:latin typeface="Franklin Gothic Book"/>
              </a:rPr>
              <a:t>Diartrosis (movimiento libre). </a:t>
            </a:r>
            <a:r>
              <a:rPr lang="es-ES" sz="1400">
                <a:solidFill>
                  <a:srgbClr val="4e3b30"/>
                </a:solidFill>
                <a:latin typeface="Franklin Gothic Book"/>
              </a:rPr>
              <a:t>Permiten el movimiento usando 1, 2 o los tres ejes. Se trata de las articulaciones de movimiento libre, formadas por los siguientes elementos:</a:t>
            </a:r>
            <a:endParaRPr/>
          </a:p>
          <a:p>
            <a:pPr lvl="1">
              <a:lnSpc>
                <a:spcPct val="100000"/>
              </a:lnSpc>
              <a:buSzPct val="25000"/>
              <a:buFont typeface="Wingdings 2" charset="2"/>
              <a:buChar char=""/>
            </a:pPr>
            <a:r>
              <a:rPr lang="es-ES" sz="1400">
                <a:solidFill>
                  <a:srgbClr val="4e3b30"/>
                </a:solidFill>
                <a:latin typeface="Franklin Gothic Book"/>
              </a:rPr>
              <a:t>Cartílago articular.</a:t>
            </a:r>
            <a:endParaRPr/>
          </a:p>
          <a:p>
            <a:pPr lvl="1">
              <a:lnSpc>
                <a:spcPct val="100000"/>
              </a:lnSpc>
              <a:buSzPct val="25000"/>
              <a:buFont typeface="Wingdings 2" charset="2"/>
              <a:buChar char=""/>
            </a:pPr>
            <a:r>
              <a:rPr lang="es-ES" sz="1400">
                <a:solidFill>
                  <a:srgbClr val="4e3b30"/>
                </a:solidFill>
                <a:latin typeface="Franklin Gothic Book"/>
              </a:rPr>
              <a:t>Cápsula articular</a:t>
            </a:r>
            <a:endParaRPr/>
          </a:p>
          <a:p>
            <a:pPr lvl="1">
              <a:lnSpc>
                <a:spcPct val="100000"/>
              </a:lnSpc>
              <a:buSzPct val="25000"/>
              <a:buFont typeface="Wingdings 2" charset="2"/>
              <a:buChar char=""/>
            </a:pPr>
            <a:r>
              <a:rPr lang="es-ES" sz="1400">
                <a:solidFill>
                  <a:srgbClr val="4e3b30"/>
                </a:solidFill>
                <a:latin typeface="Franklin Gothic Book"/>
              </a:rPr>
              <a:t>Ligamentos, cordones o bandas de tejido fibroso fuerte</a:t>
            </a:r>
            <a:endParaRPr/>
          </a:p>
          <a:p>
            <a:pPr lvl="1">
              <a:lnSpc>
                <a:spcPct val="100000"/>
              </a:lnSpc>
              <a:buSzPct val="25000"/>
              <a:buFont typeface="Wingdings 2" charset="2"/>
              <a:buChar char=""/>
            </a:pPr>
            <a:r>
              <a:rPr lang="es-ES" sz="1400">
                <a:solidFill>
                  <a:srgbClr val="4e3b30"/>
                </a:solidFill>
                <a:latin typeface="Franklin Gothic Book"/>
              </a:rPr>
              <a:t>Membrana sinovial.</a:t>
            </a:r>
            <a:endParaRPr/>
          </a:p>
          <a:p>
            <a:pPr lvl="1">
              <a:lnSpc>
                <a:spcPct val="100000"/>
              </a:lnSpc>
              <a:buSzPct val="25000"/>
              <a:buFont typeface="Wingdings 2" charset="2"/>
              <a:buChar char=""/>
            </a:pPr>
            <a:r>
              <a:rPr lang="es-ES" sz="1400">
                <a:solidFill>
                  <a:srgbClr val="4e3b30"/>
                </a:solidFill>
                <a:latin typeface="Franklin Gothic Book"/>
              </a:rPr>
              <a:t>Cavidad articular.</a:t>
            </a:r>
            <a:endParaRPr/>
          </a:p>
          <a:p>
            <a:pPr lvl="1">
              <a:lnSpc>
                <a:spcPct val="100000"/>
              </a:lnSpc>
              <a:buSzPct val="25000"/>
              <a:buFont typeface="Wingdings 2" charset="2"/>
              <a:buChar char=""/>
            </a:pPr>
            <a:r>
              <a:rPr lang="es-ES" sz="1400">
                <a:solidFill>
                  <a:srgbClr val="4e3b30"/>
                </a:solidFill>
                <a:latin typeface="Franklin Gothic Book"/>
              </a:rPr>
              <a:t>Meniscos y rodetes. </a:t>
            </a:r>
            <a:endParaRPr/>
          </a:p>
        </p:txBody>
      </p:sp>
      <p:pic>
        <p:nvPicPr>
          <p:cNvPr id="132" name="Picture 6" descr=""/>
          <p:cNvPicPr/>
          <p:nvPr/>
        </p:nvPicPr>
        <p:blipFill>
          <a:blip r:embed="rId1"/>
          <a:stretch>
            <a:fillRect/>
          </a:stretch>
        </p:blipFill>
        <p:spPr>
          <a:xfrm>
            <a:off x="5128560" y="4869000"/>
            <a:ext cx="4015080" cy="198864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3"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Sistema muscular.</a:t>
            </a:r>
            <a:endParaRPr/>
          </a:p>
        </p:txBody>
      </p:sp>
      <p:sp>
        <p:nvSpPr>
          <p:cNvPr id="134" name="TextShape 2"/>
          <p:cNvSpPr txBox="1"/>
          <p:nvPr/>
        </p:nvSpPr>
        <p:spPr>
          <a:xfrm>
            <a:off x="304920" y="1554120"/>
            <a:ext cx="8686440" cy="4525560"/>
          </a:xfrm>
          <a:prstGeom prst="rect">
            <a:avLst/>
          </a:prstGeom>
        </p:spPr>
        <p:txBody>
          <a:bodyPr lIns="90000" rIns="90000" tIns="45000" bIns="45000"/>
          <a:p>
            <a:pPr>
              <a:lnSpc>
                <a:spcPct val="100000"/>
              </a:lnSpc>
            </a:pPr>
            <a:r>
              <a:rPr lang="es-ES" sz="3200">
                <a:solidFill>
                  <a:srgbClr val="4e3b30"/>
                </a:solidFill>
                <a:latin typeface="Franklin Gothic Book"/>
              </a:rPr>
              <a:t>El sistema muscular estar formado por músculos y sus función es producir movimientos del cuerpo.</a:t>
            </a:r>
            <a:endParaRPr/>
          </a:p>
          <a:p>
            <a:pPr>
              <a:lnSpc>
                <a:spcPct val="100000"/>
              </a:lnSpc>
            </a:pPr>
            <a:endParaRPr/>
          </a:p>
        </p:txBody>
      </p:sp>
      <p:pic>
        <p:nvPicPr>
          <p:cNvPr id="135" name="Picture 4" descr=""/>
          <p:cNvPicPr/>
          <p:nvPr/>
        </p:nvPicPr>
        <p:blipFill>
          <a:blip r:embed="rId1"/>
          <a:stretch>
            <a:fillRect/>
          </a:stretch>
        </p:blipFill>
        <p:spPr>
          <a:xfrm>
            <a:off x="1835640" y="2700000"/>
            <a:ext cx="2304000" cy="4157640"/>
          </a:xfrm>
          <a:prstGeom prst="rect">
            <a:avLst/>
          </a:prstGeom>
          <a:ln>
            <a:noFill/>
          </a:ln>
        </p:spPr>
      </p:pic>
      <p:pic>
        <p:nvPicPr>
          <p:cNvPr id="136" name="Picture 6" descr=""/>
          <p:cNvPicPr/>
          <p:nvPr/>
        </p:nvPicPr>
        <p:blipFill>
          <a:blip r:embed="rId2"/>
          <a:stretch>
            <a:fillRect/>
          </a:stretch>
        </p:blipFill>
        <p:spPr>
          <a:xfrm>
            <a:off x="4356000" y="3035520"/>
            <a:ext cx="4419360" cy="350496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7"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Tipos de musculos.</a:t>
            </a:r>
            <a:endParaRPr/>
          </a:p>
        </p:txBody>
      </p:sp>
      <p:sp>
        <p:nvSpPr>
          <p:cNvPr id="138"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b="1" lang="es-ES" sz="1600">
                <a:solidFill>
                  <a:srgbClr val="4e3b30"/>
                </a:solidFill>
                <a:latin typeface="Franklin Gothic Book"/>
              </a:rPr>
              <a:t>El músculo esquelético </a:t>
            </a:r>
            <a:r>
              <a:rPr lang="es-ES" sz="1600">
                <a:solidFill>
                  <a:srgbClr val="4e3b30"/>
                </a:solidFill>
                <a:latin typeface="Franklin Gothic Book"/>
              </a:rPr>
              <a:t>se llama también músculo estriado por las estriaciones transversales que presenta. Se inserta en los huesos y es voluntario (sus contracciones pueden ser controladas voluntariamente). </a:t>
            </a:r>
            <a:endParaRPr/>
          </a:p>
          <a:p>
            <a:pPr>
              <a:lnSpc>
                <a:spcPct val="100000"/>
              </a:lnSpc>
              <a:buSzPct val="25000"/>
              <a:buFont typeface="Wingdings 2" charset="2"/>
              <a:buChar char=""/>
            </a:pPr>
            <a:r>
              <a:rPr b="1" lang="es-ES" sz="1600">
                <a:solidFill>
                  <a:srgbClr val="4e3b30"/>
                </a:solidFill>
                <a:latin typeface="Franklin Gothic Book"/>
              </a:rPr>
              <a:t>El músculo liso o no estriado </a:t>
            </a:r>
            <a:r>
              <a:rPr lang="es-ES" sz="1600">
                <a:solidFill>
                  <a:srgbClr val="4e3b30"/>
                </a:solidFill>
                <a:latin typeface="Franklin Gothic Book"/>
              </a:rPr>
              <a:t>carece de estriaciones y presenta un aspecto liso al microscopio. Este músculo es involuntario. Se localiza sobretodo en organos internos (sistema digestivo o renal).</a:t>
            </a:r>
            <a:endParaRPr/>
          </a:p>
          <a:p>
            <a:pPr>
              <a:lnSpc>
                <a:spcPct val="100000"/>
              </a:lnSpc>
              <a:buSzPct val="25000"/>
              <a:buFont typeface="Wingdings 2" charset="2"/>
              <a:buChar char=""/>
            </a:pPr>
            <a:r>
              <a:rPr b="1" lang="es-ES" sz="1600">
                <a:solidFill>
                  <a:srgbClr val="4e3b30"/>
                </a:solidFill>
                <a:latin typeface="Franklin Gothic Book"/>
              </a:rPr>
              <a:t>Músculo cardíaco</a:t>
            </a:r>
            <a:r>
              <a:rPr lang="es-ES" sz="1600">
                <a:solidFill>
                  <a:srgbClr val="4e3b30"/>
                </a:solidFill>
                <a:latin typeface="Franklin Gothic Book"/>
              </a:rPr>
              <a:t>, que es el que compone la masa del corazón. Aunque se trata de un músculo estriado, su contracción es involuntaria.</a:t>
            </a:r>
            <a:endParaRPr/>
          </a:p>
        </p:txBody>
      </p:sp>
      <p:pic>
        <p:nvPicPr>
          <p:cNvPr id="139" name="Picture 2" descr=""/>
          <p:cNvPicPr/>
          <p:nvPr/>
        </p:nvPicPr>
        <p:blipFill>
          <a:blip r:embed="rId1"/>
          <a:stretch>
            <a:fillRect/>
          </a:stretch>
        </p:blipFill>
        <p:spPr>
          <a:xfrm>
            <a:off x="755640" y="3645000"/>
            <a:ext cx="2228400" cy="3095280"/>
          </a:xfrm>
          <a:prstGeom prst="rect">
            <a:avLst/>
          </a:prstGeom>
          <a:ln>
            <a:noFill/>
          </a:ln>
        </p:spPr>
      </p:pic>
      <p:pic>
        <p:nvPicPr>
          <p:cNvPr id="140" name="Picture 3" descr=""/>
          <p:cNvPicPr/>
          <p:nvPr/>
        </p:nvPicPr>
        <p:blipFill>
          <a:blip r:embed="rId2"/>
          <a:stretch>
            <a:fillRect/>
          </a:stretch>
        </p:blipFill>
        <p:spPr>
          <a:xfrm>
            <a:off x="3204000" y="3645000"/>
            <a:ext cx="2228400" cy="3076200"/>
          </a:xfrm>
          <a:prstGeom prst="rect">
            <a:avLst/>
          </a:prstGeom>
          <a:ln>
            <a:noFill/>
          </a:ln>
        </p:spPr>
      </p:pic>
      <p:pic>
        <p:nvPicPr>
          <p:cNvPr id="141" name="Picture 4" descr=""/>
          <p:cNvPicPr/>
          <p:nvPr/>
        </p:nvPicPr>
        <p:blipFill>
          <a:blip r:embed="rId3"/>
          <a:stretch>
            <a:fillRect/>
          </a:stretch>
        </p:blipFill>
        <p:spPr>
          <a:xfrm>
            <a:off x="5498280" y="3645000"/>
            <a:ext cx="3426840" cy="195660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2"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Composición del musculo esquelético.</a:t>
            </a:r>
            <a:endParaRPr/>
          </a:p>
        </p:txBody>
      </p:sp>
      <p:sp>
        <p:nvSpPr>
          <p:cNvPr id="143"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b="1" lang="es-ES" sz="1600">
                <a:solidFill>
                  <a:srgbClr val="4e3b30"/>
                </a:solidFill>
                <a:latin typeface="Franklin Gothic Book"/>
              </a:rPr>
              <a:t>Fibra musculares:  </a:t>
            </a:r>
            <a:r>
              <a:rPr lang="es-ES" sz="1600">
                <a:solidFill>
                  <a:srgbClr val="4e3b30"/>
                </a:solidFill>
                <a:latin typeface="Franklin Gothic Book"/>
              </a:rPr>
              <a:t>formado por un conjunto de miofibrillas que están envueltas en una capa de tejido conjuntivo denominado endomisio. En el interior de cada miofibrilla hay unos filamentos proteicos que se deslizan entre sí produciendo la contracción muscular.</a:t>
            </a:r>
            <a:endParaRPr/>
          </a:p>
          <a:p>
            <a:pPr>
              <a:lnSpc>
                <a:spcPct val="100000"/>
              </a:lnSpc>
              <a:buSzPct val="25000"/>
              <a:buFont typeface="Wingdings 2" charset="2"/>
              <a:buChar char=""/>
            </a:pPr>
            <a:r>
              <a:rPr b="1" lang="es-ES" sz="1600">
                <a:solidFill>
                  <a:srgbClr val="4e3b30"/>
                </a:solidFill>
                <a:latin typeface="Franklin Gothic Book"/>
              </a:rPr>
              <a:t>Fascículo muscular: </a:t>
            </a:r>
            <a:r>
              <a:rPr lang="es-ES" sz="1600">
                <a:solidFill>
                  <a:srgbClr val="4e3b30"/>
                </a:solidFill>
                <a:latin typeface="Franklin Gothic Book"/>
              </a:rPr>
              <a:t>Conjunto de fibras musculares envueltos en una capa de tejido conjuntivo denominado perimisio.</a:t>
            </a:r>
            <a:endParaRPr/>
          </a:p>
          <a:p>
            <a:pPr>
              <a:lnSpc>
                <a:spcPct val="100000"/>
              </a:lnSpc>
              <a:buSzPct val="25000"/>
              <a:buFont typeface="Wingdings 2" charset="2"/>
              <a:buChar char=""/>
            </a:pPr>
            <a:r>
              <a:rPr b="1" lang="es-ES" sz="1600">
                <a:solidFill>
                  <a:srgbClr val="4e3b30"/>
                </a:solidFill>
                <a:latin typeface="Franklin Gothic Book"/>
              </a:rPr>
              <a:t>Vientre muscular: </a:t>
            </a:r>
            <a:r>
              <a:rPr lang="es-ES" sz="1600">
                <a:solidFill>
                  <a:srgbClr val="4e3b30"/>
                </a:solidFill>
                <a:latin typeface="Franklin Gothic Book"/>
              </a:rPr>
              <a:t>Parte carnosa del músculo y está formado por varios fascículos envueltos en tejido conjuntivo denominado epimisio.</a:t>
            </a:r>
            <a:endParaRPr/>
          </a:p>
          <a:p>
            <a:pPr>
              <a:lnSpc>
                <a:spcPct val="100000"/>
              </a:lnSpc>
              <a:buSzPct val="25000"/>
              <a:buFont typeface="Wingdings 2" charset="2"/>
              <a:buChar char=""/>
            </a:pPr>
            <a:r>
              <a:rPr b="1" lang="es-ES" sz="1600">
                <a:solidFill>
                  <a:srgbClr val="4e3b30"/>
                </a:solidFill>
                <a:latin typeface="Franklin Gothic Book"/>
              </a:rPr>
              <a:t>Tendón o aponeurosis: </a:t>
            </a:r>
            <a:r>
              <a:rPr lang="es-ES" sz="1600">
                <a:solidFill>
                  <a:srgbClr val="4e3b30"/>
                </a:solidFill>
                <a:latin typeface="Franklin Gothic Book"/>
              </a:rPr>
              <a:t>prolongación del epimisio que se une a los huesos u otras estructuras como el globo ocular. </a:t>
            </a:r>
            <a:endParaRPr/>
          </a:p>
          <a:p>
            <a:pPr>
              <a:lnSpc>
                <a:spcPct val="100000"/>
              </a:lnSpc>
            </a:pPr>
            <a:r>
              <a:rPr lang="es-ES" sz="1600">
                <a:solidFill>
                  <a:srgbClr val="4e3b30"/>
                </a:solidFill>
                <a:latin typeface="Franklin Gothic Book"/>
              </a:rPr>
              <a:t>Unión Estructura larga y circular = tendón / aplanada y extensa forma de membrana = aponeurosis.</a:t>
            </a:r>
            <a:endParaRPr/>
          </a:p>
        </p:txBody>
      </p:sp>
      <p:pic>
        <p:nvPicPr>
          <p:cNvPr id="144" name="Picture 4" descr=""/>
          <p:cNvPicPr/>
          <p:nvPr/>
        </p:nvPicPr>
        <p:blipFill>
          <a:blip r:embed="rId1"/>
          <a:stretch>
            <a:fillRect/>
          </a:stretch>
        </p:blipFill>
        <p:spPr>
          <a:xfrm>
            <a:off x="2483640" y="4294440"/>
            <a:ext cx="4457880" cy="256320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5"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Clasificación de los músculos.</a:t>
            </a:r>
            <a:endParaRPr/>
          </a:p>
        </p:txBody>
      </p:sp>
      <p:sp>
        <p:nvSpPr>
          <p:cNvPr id="146"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b="1" lang="es-ES" sz="1600">
                <a:solidFill>
                  <a:srgbClr val="4e3b30"/>
                </a:solidFill>
                <a:latin typeface="Franklin Gothic Book"/>
              </a:rPr>
              <a:t>Según su forma:</a:t>
            </a:r>
            <a:endParaRPr/>
          </a:p>
          <a:p>
            <a:pPr lvl="1">
              <a:lnSpc>
                <a:spcPct val="100000"/>
              </a:lnSpc>
              <a:buSzPct val="25000"/>
              <a:buFont typeface="Wingdings 2" charset="2"/>
              <a:buChar char=""/>
            </a:pPr>
            <a:r>
              <a:rPr b="1" lang="es-ES" sz="1600">
                <a:solidFill>
                  <a:srgbClr val="4e3b30"/>
                </a:solidFill>
                <a:latin typeface="Franklin Gothic Book"/>
              </a:rPr>
              <a:t>Largos: </a:t>
            </a:r>
            <a:r>
              <a:rPr lang="es-ES" sz="1600">
                <a:solidFill>
                  <a:srgbClr val="4e3b30"/>
                </a:solidFill>
                <a:latin typeface="Franklin Gothic Book"/>
              </a:rPr>
              <a:t>Ejemplo tríceps.</a:t>
            </a:r>
            <a:endParaRPr/>
          </a:p>
          <a:p>
            <a:pPr lvl="1">
              <a:lnSpc>
                <a:spcPct val="100000"/>
              </a:lnSpc>
              <a:buSzPct val="25000"/>
              <a:buFont typeface="Wingdings 2" charset="2"/>
              <a:buChar char=""/>
            </a:pPr>
            <a:r>
              <a:rPr b="1" lang="es-ES" sz="1600">
                <a:solidFill>
                  <a:srgbClr val="4e3b30"/>
                </a:solidFill>
                <a:latin typeface="Franklin Gothic Book"/>
              </a:rPr>
              <a:t>Planos: </a:t>
            </a:r>
            <a:r>
              <a:rPr lang="es-ES" sz="1600">
                <a:solidFill>
                  <a:srgbClr val="4e3b30"/>
                </a:solidFill>
                <a:latin typeface="Franklin Gothic Book"/>
              </a:rPr>
              <a:t>Ejemplo abdomen.</a:t>
            </a:r>
            <a:endParaRPr/>
          </a:p>
          <a:p>
            <a:pPr lvl="1">
              <a:lnSpc>
                <a:spcPct val="100000"/>
              </a:lnSpc>
              <a:buSzPct val="25000"/>
              <a:buFont typeface="Wingdings 2" charset="2"/>
              <a:buChar char=""/>
            </a:pPr>
            <a:r>
              <a:rPr b="1" lang="es-ES" sz="1600">
                <a:solidFill>
                  <a:srgbClr val="4e3b30"/>
                </a:solidFill>
                <a:latin typeface="Franklin Gothic Book"/>
              </a:rPr>
              <a:t>Orbiculares: </a:t>
            </a:r>
            <a:r>
              <a:rPr lang="es-ES" sz="1600">
                <a:solidFill>
                  <a:srgbClr val="4e3b30"/>
                </a:solidFill>
                <a:latin typeface="Franklin Gothic Book"/>
              </a:rPr>
              <a:t>Ejemplo ojos o labios.</a:t>
            </a:r>
            <a:endParaRPr/>
          </a:p>
          <a:p>
            <a:pPr lvl="1">
              <a:lnSpc>
                <a:spcPct val="100000"/>
              </a:lnSpc>
              <a:buSzPct val="25000"/>
              <a:buFont typeface="Wingdings 2" charset="2"/>
              <a:buChar char=""/>
            </a:pPr>
            <a:r>
              <a:rPr b="1" lang="es-ES" sz="1600">
                <a:solidFill>
                  <a:srgbClr val="4e3b30"/>
                </a:solidFill>
                <a:latin typeface="Franklin Gothic Book"/>
              </a:rPr>
              <a:t>Triangulares: </a:t>
            </a:r>
            <a:r>
              <a:rPr lang="es-ES" sz="1600">
                <a:solidFill>
                  <a:srgbClr val="4e3b30"/>
                </a:solidFill>
                <a:latin typeface="Franklin Gothic Book"/>
              </a:rPr>
              <a:t>Ejemplo pectorales.</a:t>
            </a:r>
            <a:endParaRPr/>
          </a:p>
          <a:p>
            <a:pPr lvl="1">
              <a:lnSpc>
                <a:spcPct val="100000"/>
              </a:lnSpc>
              <a:buSzPct val="25000"/>
              <a:buFont typeface="Wingdings 2" charset="2"/>
              <a:buChar char=""/>
            </a:pPr>
            <a:r>
              <a:rPr b="1" lang="es-ES" sz="1600">
                <a:solidFill>
                  <a:srgbClr val="4e3b30"/>
                </a:solidFill>
                <a:latin typeface="Franklin Gothic Book"/>
              </a:rPr>
              <a:t>Esfínteres: </a:t>
            </a:r>
            <a:r>
              <a:rPr lang="es-ES" sz="1600">
                <a:solidFill>
                  <a:srgbClr val="4e3b30"/>
                </a:solidFill>
                <a:latin typeface="Franklin Gothic Book"/>
              </a:rPr>
              <a:t>Ejemplo anal o uretral</a:t>
            </a:r>
            <a:endParaRPr/>
          </a:p>
          <a:p>
            <a:pPr>
              <a:lnSpc>
                <a:spcPct val="100000"/>
              </a:lnSpc>
              <a:buSzPct val="25000"/>
              <a:buFont typeface="Wingdings 2" charset="2"/>
              <a:buChar char=""/>
            </a:pPr>
            <a:r>
              <a:rPr b="1" lang="es-ES" sz="1600">
                <a:solidFill>
                  <a:srgbClr val="4e3b30"/>
                </a:solidFill>
                <a:latin typeface="Franklin Gothic Book"/>
              </a:rPr>
              <a:t>Según su función en el movimiento:</a:t>
            </a:r>
            <a:endParaRPr/>
          </a:p>
          <a:p>
            <a:pPr lvl="1">
              <a:lnSpc>
                <a:spcPct val="100000"/>
              </a:lnSpc>
              <a:buSzPct val="25000"/>
              <a:buFont typeface="Wingdings 2" charset="2"/>
              <a:buChar char=""/>
            </a:pPr>
            <a:r>
              <a:rPr b="1" lang="es-ES" sz="1600">
                <a:solidFill>
                  <a:srgbClr val="4e3b30"/>
                </a:solidFill>
                <a:latin typeface="Franklin Gothic Book"/>
              </a:rPr>
              <a:t>Agonista: </a:t>
            </a:r>
            <a:r>
              <a:rPr lang="es-ES" sz="1600">
                <a:solidFill>
                  <a:srgbClr val="4e3b30"/>
                </a:solidFill>
                <a:latin typeface="Franklin Gothic Book"/>
              </a:rPr>
              <a:t>Realiza la función principal en un movimiento. Ej: Bíceps branquial durante la flexión del brazo.</a:t>
            </a:r>
            <a:endParaRPr/>
          </a:p>
          <a:p>
            <a:pPr lvl="1">
              <a:lnSpc>
                <a:spcPct val="100000"/>
              </a:lnSpc>
              <a:buSzPct val="25000"/>
              <a:buFont typeface="Wingdings 2" charset="2"/>
              <a:buChar char=""/>
            </a:pPr>
            <a:r>
              <a:rPr b="1" lang="es-ES" sz="1600">
                <a:solidFill>
                  <a:srgbClr val="4e3b30"/>
                </a:solidFill>
                <a:latin typeface="Franklin Gothic Book"/>
              </a:rPr>
              <a:t>Antagonista: </a:t>
            </a:r>
            <a:r>
              <a:rPr lang="es-ES" sz="1600">
                <a:solidFill>
                  <a:srgbClr val="4e3b30"/>
                </a:solidFill>
                <a:latin typeface="Franklin Gothic Book"/>
              </a:rPr>
              <a:t>Se opone al movimiento. Ej: tríceps en la flexión del brazo-</a:t>
            </a:r>
            <a:endParaRPr/>
          </a:p>
          <a:p>
            <a:pPr lvl="1">
              <a:lnSpc>
                <a:spcPct val="100000"/>
              </a:lnSpc>
              <a:buSzPct val="25000"/>
              <a:buFont typeface="Wingdings 2" charset="2"/>
              <a:buChar char=""/>
            </a:pPr>
            <a:r>
              <a:rPr b="1" lang="es-ES" sz="1600">
                <a:solidFill>
                  <a:srgbClr val="4e3b30"/>
                </a:solidFill>
                <a:latin typeface="Franklin Gothic Book"/>
              </a:rPr>
              <a:t>Sinérgicos: </a:t>
            </a:r>
            <a:r>
              <a:rPr lang="es-ES" sz="1600">
                <a:solidFill>
                  <a:srgbClr val="4e3b30"/>
                </a:solidFill>
                <a:latin typeface="Franklin Gothic Book"/>
              </a:rPr>
              <a:t>Ayuda al musculo agonista en la acción.</a:t>
            </a:r>
            <a:endParaRPr/>
          </a:p>
          <a:p>
            <a:pPr lvl="1">
              <a:lnSpc>
                <a:spcPct val="100000"/>
              </a:lnSpc>
              <a:buSzPct val="25000"/>
              <a:buFont typeface="Wingdings 2" charset="2"/>
              <a:buChar char=""/>
            </a:pPr>
            <a:r>
              <a:rPr b="1" lang="es-ES" sz="1600">
                <a:solidFill>
                  <a:srgbClr val="4e3b30"/>
                </a:solidFill>
                <a:latin typeface="Franklin Gothic Book"/>
              </a:rPr>
              <a:t>Estabilizadores: </a:t>
            </a:r>
            <a:r>
              <a:rPr lang="es-ES" sz="1600">
                <a:solidFill>
                  <a:srgbClr val="4e3b30"/>
                </a:solidFill>
                <a:latin typeface="Franklin Gothic Book"/>
              </a:rPr>
              <a:t>se trata de músculos que fijan un segmento óseo mientras se produce la acción en otro segmento adyacente</a:t>
            </a:r>
            <a:endParaRPr/>
          </a:p>
          <a:p>
            <a:endParaRPr/>
          </a:p>
        </p:txBody>
      </p:sp>
      <p:sp>
        <p:nvSpPr>
          <p:cNvPr id="147" name="CustomShape 3"/>
          <p:cNvSpPr/>
          <p:nvPr/>
        </p:nvSpPr>
        <p:spPr>
          <a:xfrm>
            <a:off x="155520" y="-144360"/>
            <a:ext cx="304560" cy="304560"/>
          </a:xfrm>
          <a:prstGeom prst="rect">
            <a:avLst/>
          </a:prstGeom>
          <a:noFill/>
          <a:ln>
            <a:noFill/>
          </a:ln>
        </p:spPr>
      </p:sp>
      <p:sp>
        <p:nvSpPr>
          <p:cNvPr id="148" name="CustomShape 4"/>
          <p:cNvSpPr/>
          <p:nvPr/>
        </p:nvSpPr>
        <p:spPr>
          <a:xfrm>
            <a:off x="307800" y="7920"/>
            <a:ext cx="304560" cy="304560"/>
          </a:xfrm>
          <a:prstGeom prst="rect">
            <a:avLst/>
          </a:prstGeom>
          <a:noFill/>
          <a:ln>
            <a:noFill/>
          </a:ln>
        </p:spPr>
      </p:sp>
      <p:pic>
        <p:nvPicPr>
          <p:cNvPr id="149" name="Picture 7" descr=""/>
          <p:cNvPicPr/>
          <p:nvPr/>
        </p:nvPicPr>
        <p:blipFill>
          <a:blip r:embed="rId1"/>
          <a:stretch>
            <a:fillRect/>
          </a:stretch>
        </p:blipFill>
        <p:spPr>
          <a:xfrm>
            <a:off x="4716000" y="1196640"/>
            <a:ext cx="3258720" cy="244080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El sistema esquelético.</a:t>
            </a:r>
            <a:endParaRPr/>
          </a:p>
        </p:txBody>
      </p:sp>
      <p:sp>
        <p:nvSpPr>
          <p:cNvPr id="88"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lang="es-ES" sz="1600">
                <a:solidFill>
                  <a:srgbClr val="4e3b30"/>
                </a:solidFill>
                <a:latin typeface="Franklin Gothic Book"/>
              </a:rPr>
              <a:t>El sistema esquelético esta formado por cartílago, huesos, los ligamentos y los tendones.</a:t>
            </a:r>
            <a:endParaRPr/>
          </a:p>
          <a:p>
            <a:pPr>
              <a:lnSpc>
                <a:spcPct val="100000"/>
              </a:lnSpc>
              <a:buSzPct val="25000"/>
              <a:buFont typeface="Wingdings 2" charset="2"/>
              <a:buChar char=""/>
            </a:pPr>
            <a:r>
              <a:rPr lang="es-ES" sz="1600">
                <a:solidFill>
                  <a:srgbClr val="4e3b30"/>
                </a:solidFill>
                <a:latin typeface="Franklin Gothic Book"/>
              </a:rPr>
              <a:t>El esqueleto humano contiene unos 206 huesos, los cuales están formados por tejido óseo. No se trata de un número fijo, ya que hay una serie de huesos inconstantes (que pueden o no aparecer) llamados sesamoideos.</a:t>
            </a:r>
            <a:endParaRPr/>
          </a:p>
          <a:p>
            <a:pPr lvl="1">
              <a:lnSpc>
                <a:spcPct val="100000"/>
              </a:lnSpc>
              <a:buSzPct val="25000"/>
              <a:buFont typeface="Wingdings 2" charset="2"/>
              <a:buChar char=""/>
            </a:pPr>
            <a:r>
              <a:rPr lang="es-ES" sz="1600">
                <a:solidFill>
                  <a:srgbClr val="4e3b30"/>
                </a:solidFill>
                <a:latin typeface="Franklin Gothic Book"/>
              </a:rPr>
              <a:t>Huesos sesamoideo: Son huesos pequeños insertados en los tendones. El mas conocido es la rotula, que esta en todas las personas, pero también se puede encontrar en manos y pies.</a:t>
            </a:r>
            <a:endParaRPr/>
          </a:p>
          <a:p>
            <a:pPr lvl="1">
              <a:lnSpc>
                <a:spcPct val="100000"/>
              </a:lnSpc>
              <a:buSzPct val="25000"/>
              <a:buFont typeface="Wingdings 2" charset="2"/>
              <a:buChar char=""/>
            </a:pPr>
            <a:r>
              <a:rPr lang="es-ES" sz="1600">
                <a:solidFill>
                  <a:srgbClr val="4e3b30"/>
                </a:solidFill>
                <a:latin typeface="Franklin Gothic Book"/>
              </a:rPr>
              <a:t>Huesos wormianos: Se encuentran en el cráneo por la generación de suturas diferentes a las normales.</a:t>
            </a:r>
            <a:endParaRPr/>
          </a:p>
        </p:txBody>
      </p:sp>
      <p:pic>
        <p:nvPicPr>
          <p:cNvPr id="89" name="Picture 2" descr=""/>
          <p:cNvPicPr/>
          <p:nvPr/>
        </p:nvPicPr>
        <p:blipFill>
          <a:blip r:embed="rId1"/>
          <a:stretch>
            <a:fillRect/>
          </a:stretch>
        </p:blipFill>
        <p:spPr>
          <a:xfrm>
            <a:off x="5868000" y="4094280"/>
            <a:ext cx="1938240" cy="2204640"/>
          </a:xfrm>
          <a:prstGeom prst="rect">
            <a:avLst/>
          </a:prstGeom>
          <a:ln>
            <a:noFill/>
          </a:ln>
        </p:spPr>
      </p:pic>
      <p:pic>
        <p:nvPicPr>
          <p:cNvPr id="90" name="Picture 3" descr=""/>
          <p:cNvPicPr/>
          <p:nvPr/>
        </p:nvPicPr>
        <p:blipFill>
          <a:blip r:embed="rId2"/>
          <a:srcRect l="769905" t="950104" r="776018" b="133402"/>
          <a:stretch>
            <a:fillRect/>
          </a:stretch>
        </p:blipFill>
        <p:spPr>
          <a:xfrm>
            <a:off x="1835640" y="4077000"/>
            <a:ext cx="2304000" cy="2456640"/>
          </a:xfrm>
          <a:prstGeom prst="rect">
            <a:avLst/>
          </a:prstGeom>
          <a:ln>
            <a:noFill/>
          </a:ln>
        </p:spPr>
      </p:pic>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Clasificación de los músculos.</a:t>
            </a:r>
            <a:endParaRPr/>
          </a:p>
        </p:txBody>
      </p:sp>
      <p:sp>
        <p:nvSpPr>
          <p:cNvPr id="151"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lang="es-ES">
                <a:solidFill>
                  <a:srgbClr val="4e3b30"/>
                </a:solidFill>
                <a:latin typeface="Franklin Gothic Book"/>
              </a:rPr>
              <a:t>Según su acción:</a:t>
            </a:r>
            <a:endParaRPr/>
          </a:p>
          <a:p>
            <a:pPr lvl="1">
              <a:lnSpc>
                <a:spcPct val="100000"/>
              </a:lnSpc>
              <a:buSzPct val="25000"/>
              <a:buFont typeface="Wingdings 2" charset="2"/>
              <a:buChar char=""/>
            </a:pPr>
            <a:r>
              <a:rPr b="1" lang="es-ES" sz="1600">
                <a:solidFill>
                  <a:srgbClr val="4e3b30"/>
                </a:solidFill>
                <a:latin typeface="Franklin Gothic Book"/>
              </a:rPr>
              <a:t>Flexores y extensores</a:t>
            </a:r>
            <a:r>
              <a:rPr lang="es-ES" sz="1600">
                <a:solidFill>
                  <a:srgbClr val="4e3b30"/>
                </a:solidFill>
                <a:latin typeface="Franklin Gothic Book"/>
              </a:rPr>
              <a:t>. Acercan o separan, respectivamente, dos partes de un miembro.</a:t>
            </a:r>
            <a:endParaRPr/>
          </a:p>
          <a:p>
            <a:pPr lvl="1">
              <a:lnSpc>
                <a:spcPct val="100000"/>
              </a:lnSpc>
              <a:buSzPct val="25000"/>
              <a:buFont typeface="Wingdings 2" charset="2"/>
              <a:buChar char=""/>
            </a:pPr>
            <a:r>
              <a:rPr b="1" lang="es-ES" sz="1600">
                <a:solidFill>
                  <a:srgbClr val="4e3b30"/>
                </a:solidFill>
                <a:latin typeface="Franklin Gothic Book"/>
              </a:rPr>
              <a:t>Abductores y aductores</a:t>
            </a:r>
            <a:r>
              <a:rPr lang="es-ES" sz="1600">
                <a:solidFill>
                  <a:srgbClr val="4e3b30"/>
                </a:solidFill>
                <a:latin typeface="Franklin Gothic Book"/>
              </a:rPr>
              <a:t>. Alejan o acercan partes móviles hacia un eje central.</a:t>
            </a:r>
            <a:endParaRPr/>
          </a:p>
          <a:p>
            <a:pPr lvl="1">
              <a:lnSpc>
                <a:spcPct val="100000"/>
              </a:lnSpc>
              <a:buSzPct val="25000"/>
              <a:buFont typeface="Wingdings 2" charset="2"/>
              <a:buChar char=""/>
            </a:pPr>
            <a:r>
              <a:rPr b="1" lang="es-ES" sz="1600">
                <a:solidFill>
                  <a:srgbClr val="4e3b30"/>
                </a:solidFill>
                <a:latin typeface="Franklin Gothic Book"/>
              </a:rPr>
              <a:t>Rotadores.</a:t>
            </a:r>
            <a:r>
              <a:rPr lang="es-ES" sz="1600">
                <a:solidFill>
                  <a:srgbClr val="4e3b30"/>
                </a:solidFill>
                <a:latin typeface="Franklin Gothic Book"/>
              </a:rPr>
              <a:t> Hacen girar un hueso alrededor de un eje longitudinal. La pronación y la supinación constituyen dos formas especiales de rotación.</a:t>
            </a:r>
            <a:endParaRPr/>
          </a:p>
          <a:p>
            <a:pPr lvl="1">
              <a:lnSpc>
                <a:spcPct val="100000"/>
              </a:lnSpc>
              <a:buSzPct val="25000"/>
              <a:buFont typeface="Wingdings 2" charset="2"/>
              <a:buChar char=""/>
            </a:pPr>
            <a:r>
              <a:rPr b="1" lang="es-ES" sz="1600">
                <a:solidFill>
                  <a:srgbClr val="4e3b30"/>
                </a:solidFill>
                <a:latin typeface="Franklin Gothic Book"/>
              </a:rPr>
              <a:t>Esfínteres.</a:t>
            </a:r>
            <a:r>
              <a:rPr lang="es-ES" sz="1600">
                <a:solidFill>
                  <a:srgbClr val="4e3b30"/>
                </a:solidFill>
                <a:latin typeface="Franklin Gothic Book"/>
              </a:rPr>
              <a:t> Cierran o abren un orificio corporal.</a:t>
            </a:r>
            <a:endParaRPr/>
          </a:p>
          <a:p>
            <a:pPr>
              <a:lnSpc>
                <a:spcPct val="100000"/>
              </a:lnSpc>
              <a:buSzPct val="25000"/>
              <a:buFont typeface="Wingdings 2" charset="2"/>
              <a:buChar char=""/>
            </a:pPr>
            <a:r>
              <a:rPr lang="es-ES" sz="2000">
                <a:solidFill>
                  <a:srgbClr val="4e3b30"/>
                </a:solidFill>
                <a:latin typeface="Franklin Gothic Book"/>
              </a:rPr>
              <a:t>Según el numero de vientres:</a:t>
            </a:r>
            <a:endParaRPr/>
          </a:p>
          <a:p>
            <a:pPr lvl="1">
              <a:lnSpc>
                <a:spcPct val="100000"/>
              </a:lnSpc>
              <a:buSzPct val="25000"/>
              <a:buFont typeface="Wingdings 2" charset="2"/>
              <a:buChar char=""/>
            </a:pPr>
            <a:r>
              <a:rPr lang="es-ES" sz="1600">
                <a:solidFill>
                  <a:srgbClr val="4e3b30"/>
                </a:solidFill>
                <a:latin typeface="Franklin Gothic Book"/>
              </a:rPr>
              <a:t>2 vientres: Ej bíceps.</a:t>
            </a:r>
            <a:endParaRPr/>
          </a:p>
          <a:p>
            <a:pPr lvl="1">
              <a:lnSpc>
                <a:spcPct val="100000"/>
              </a:lnSpc>
              <a:buSzPct val="25000"/>
              <a:buFont typeface="Wingdings 2" charset="2"/>
              <a:buChar char=""/>
            </a:pPr>
            <a:r>
              <a:rPr lang="es-ES" sz="1600">
                <a:solidFill>
                  <a:srgbClr val="4e3b30"/>
                </a:solidFill>
                <a:latin typeface="Franklin Gothic Book"/>
              </a:rPr>
              <a:t>3 vientres: Ej tríceps.</a:t>
            </a:r>
            <a:endParaRPr/>
          </a:p>
          <a:p>
            <a:pPr lvl="1">
              <a:lnSpc>
                <a:spcPct val="100000"/>
              </a:lnSpc>
              <a:buSzPct val="25000"/>
              <a:buFont typeface="Wingdings 2" charset="2"/>
              <a:buChar char=""/>
            </a:pPr>
            <a:r>
              <a:rPr lang="es-ES" sz="1600">
                <a:solidFill>
                  <a:srgbClr val="4e3b30"/>
                </a:solidFill>
                <a:latin typeface="Franklin Gothic Book"/>
              </a:rPr>
              <a:t>4 vientres: Ej cuádriceps.</a:t>
            </a:r>
            <a:endParaRPr/>
          </a:p>
        </p:txBody>
      </p:sp>
      <p:pic>
        <p:nvPicPr>
          <p:cNvPr id="152" name="Picture 2" descr=""/>
          <p:cNvPicPr/>
          <p:nvPr/>
        </p:nvPicPr>
        <p:blipFill>
          <a:blip r:embed="rId1"/>
          <a:srcRect l="1558463" t="72442" r="0" b="0"/>
          <a:stretch>
            <a:fillRect/>
          </a:stretch>
        </p:blipFill>
        <p:spPr>
          <a:xfrm>
            <a:off x="7213680" y="3418200"/>
            <a:ext cx="1929960" cy="3429000"/>
          </a:xfrm>
          <a:prstGeom prst="rect">
            <a:avLst/>
          </a:prstGeom>
          <a:ln>
            <a:noFill/>
          </a:ln>
        </p:spPr>
      </p:pic>
      <p:pic>
        <p:nvPicPr>
          <p:cNvPr id="153" name="Picture 4" descr=""/>
          <p:cNvPicPr/>
          <p:nvPr/>
        </p:nvPicPr>
        <p:blipFill>
          <a:blip r:embed="rId2"/>
          <a:srcRect l="0" t="17601" r="0" b="0"/>
          <a:stretch>
            <a:fillRect/>
          </a:stretch>
        </p:blipFill>
        <p:spPr>
          <a:xfrm>
            <a:off x="3258360" y="4382280"/>
            <a:ext cx="3989160" cy="2464920"/>
          </a:xfrm>
          <a:prstGeom prst="rect">
            <a:avLst/>
          </a:prstGeom>
          <a:ln>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	</a:t>
            </a:r>
            <a:r>
              <a:rPr lang="es-ES" sz="3600">
                <a:solidFill>
                  <a:srgbClr val="4e3b30"/>
                </a:solidFill>
                <a:latin typeface="Franklin Gothic Medium"/>
              </a:rPr>
              <a:t>Fisiologia muscular.</a:t>
            </a:r>
            <a:endParaRPr/>
          </a:p>
        </p:txBody>
      </p:sp>
      <p:sp>
        <p:nvSpPr>
          <p:cNvPr id="155" name="TextShape 2"/>
          <p:cNvSpPr txBox="1"/>
          <p:nvPr/>
        </p:nvSpPr>
        <p:spPr>
          <a:xfrm>
            <a:off x="304920" y="1554120"/>
            <a:ext cx="8686440" cy="4525560"/>
          </a:xfrm>
          <a:prstGeom prst="rect">
            <a:avLst/>
          </a:prstGeom>
        </p:spPr>
        <p:txBody>
          <a:bodyPr lIns="90000" rIns="90000" tIns="45000" bIns="45000"/>
          <a:p>
            <a:pPr>
              <a:lnSpc>
                <a:spcPct val="90000"/>
              </a:lnSpc>
              <a:buSzPct val="25000"/>
              <a:buFont typeface="Wingdings 2" charset="2"/>
              <a:buChar char=""/>
            </a:pPr>
            <a:r>
              <a:rPr lang="es-ES" sz="2400">
                <a:solidFill>
                  <a:srgbClr val="4e3b30"/>
                </a:solidFill>
                <a:latin typeface="Franklin Gothic Book"/>
              </a:rPr>
              <a:t>Funciones:</a:t>
            </a:r>
            <a:endParaRPr/>
          </a:p>
          <a:p>
            <a:pPr lvl="1">
              <a:lnSpc>
                <a:spcPct val="90000"/>
              </a:lnSpc>
              <a:buSzPct val="25000"/>
              <a:buFont typeface="Wingdings 2" charset="2"/>
              <a:buChar char=""/>
            </a:pPr>
            <a:r>
              <a:rPr lang="es-ES" sz="2000">
                <a:solidFill>
                  <a:srgbClr val="4e3b30"/>
                </a:solidFill>
                <a:latin typeface="Franklin Gothic Book"/>
              </a:rPr>
              <a:t>Movimientos voluntarios.</a:t>
            </a:r>
            <a:endParaRPr/>
          </a:p>
          <a:p>
            <a:pPr lvl="1">
              <a:lnSpc>
                <a:spcPct val="90000"/>
              </a:lnSpc>
              <a:buSzPct val="25000"/>
              <a:buFont typeface="Wingdings 2" charset="2"/>
              <a:buChar char=""/>
            </a:pPr>
            <a:r>
              <a:rPr lang="es-ES" sz="2000">
                <a:solidFill>
                  <a:srgbClr val="4e3b30"/>
                </a:solidFill>
                <a:latin typeface="Franklin Gothic Book"/>
              </a:rPr>
              <a:t>Masticación.</a:t>
            </a:r>
            <a:endParaRPr/>
          </a:p>
          <a:p>
            <a:pPr lvl="1">
              <a:lnSpc>
                <a:spcPct val="90000"/>
              </a:lnSpc>
              <a:buSzPct val="25000"/>
              <a:buFont typeface="Wingdings 2" charset="2"/>
              <a:buChar char=""/>
            </a:pPr>
            <a:r>
              <a:rPr lang="es-ES" sz="2000">
                <a:solidFill>
                  <a:srgbClr val="4e3b30"/>
                </a:solidFill>
                <a:latin typeface="Franklin Gothic Book"/>
              </a:rPr>
              <a:t>Deglución.</a:t>
            </a:r>
            <a:endParaRPr/>
          </a:p>
          <a:p>
            <a:pPr lvl="1">
              <a:lnSpc>
                <a:spcPct val="90000"/>
              </a:lnSpc>
              <a:buSzPct val="25000"/>
              <a:buFont typeface="Wingdings 2" charset="2"/>
              <a:buChar char=""/>
            </a:pPr>
            <a:r>
              <a:rPr lang="es-ES" sz="2000">
                <a:solidFill>
                  <a:srgbClr val="4e3b30"/>
                </a:solidFill>
                <a:latin typeface="Franklin Gothic Book"/>
              </a:rPr>
              <a:t>Habla.</a:t>
            </a:r>
            <a:endParaRPr/>
          </a:p>
          <a:p>
            <a:pPr lvl="1">
              <a:lnSpc>
                <a:spcPct val="90000"/>
              </a:lnSpc>
              <a:buSzPct val="25000"/>
              <a:buFont typeface="Wingdings 2" charset="2"/>
              <a:buChar char=""/>
            </a:pPr>
            <a:r>
              <a:rPr lang="es-ES" sz="2000">
                <a:solidFill>
                  <a:srgbClr val="4e3b30"/>
                </a:solidFill>
                <a:latin typeface="Franklin Gothic Book"/>
              </a:rPr>
              <a:t>Protección de vísceras.</a:t>
            </a:r>
            <a:endParaRPr/>
          </a:p>
          <a:p>
            <a:pPr lvl="1">
              <a:lnSpc>
                <a:spcPct val="90000"/>
              </a:lnSpc>
              <a:buSzPct val="25000"/>
              <a:buFont typeface="Wingdings 2" charset="2"/>
              <a:buChar char=""/>
            </a:pPr>
            <a:r>
              <a:rPr lang="es-ES" sz="2000">
                <a:solidFill>
                  <a:srgbClr val="4e3b30"/>
                </a:solidFill>
                <a:latin typeface="Franklin Gothic Book"/>
              </a:rPr>
              <a:t>Mantenimiento de la postura </a:t>
            </a:r>
            <a:endParaRPr/>
          </a:p>
          <a:p>
            <a:r>
              <a:rPr lang="es-ES" sz="2000">
                <a:solidFill>
                  <a:srgbClr val="4e3b30"/>
                </a:solidFill>
                <a:latin typeface="Franklin Gothic Book"/>
              </a:rPr>
              <a:t>     </a:t>
            </a:r>
            <a:r>
              <a:rPr lang="es-ES" sz="2000">
                <a:solidFill>
                  <a:srgbClr val="4e3b30"/>
                </a:solidFill>
                <a:latin typeface="Franklin Gothic Book"/>
              </a:rPr>
              <a:t>corporal.</a:t>
            </a:r>
            <a:endParaRPr/>
          </a:p>
          <a:p>
            <a:pPr>
              <a:lnSpc>
                <a:spcPct val="100000"/>
              </a:lnSpc>
            </a:pPr>
            <a:endParaRPr/>
          </a:p>
        </p:txBody>
      </p:sp>
      <p:pic>
        <p:nvPicPr>
          <p:cNvPr id="156" name="Picture 2" descr=""/>
          <p:cNvPicPr/>
          <p:nvPr/>
        </p:nvPicPr>
        <p:blipFill>
          <a:blip r:embed="rId1"/>
          <a:stretch>
            <a:fillRect/>
          </a:stretch>
        </p:blipFill>
        <p:spPr>
          <a:xfrm>
            <a:off x="4644000" y="1301760"/>
            <a:ext cx="4499640" cy="5555880"/>
          </a:xfrm>
          <a:prstGeom prst="rect">
            <a:avLst/>
          </a:prstGeom>
          <a:ln>
            <a:noFill/>
          </a:ln>
        </p:spPr>
      </p:pic>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7"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PATOLOGÍAS DEL APARATO LOCOMOTOR (sistema esquelético).</a:t>
            </a:r>
            <a:endParaRPr/>
          </a:p>
        </p:txBody>
      </p:sp>
      <p:sp>
        <p:nvSpPr>
          <p:cNvPr id="158"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b="1" lang="es-ES" sz="1600">
                <a:solidFill>
                  <a:srgbClr val="4e3b30"/>
                </a:solidFill>
                <a:latin typeface="Franklin Gothic Book"/>
              </a:rPr>
              <a:t>Patología degenerativa: Osteoporosis:</a:t>
            </a:r>
            <a:endParaRPr/>
          </a:p>
          <a:p>
            <a:pPr>
              <a:lnSpc>
                <a:spcPct val="100000"/>
              </a:lnSpc>
            </a:pPr>
            <a:r>
              <a:rPr lang="es-ES" sz="1600">
                <a:solidFill>
                  <a:srgbClr val="4e3b30"/>
                </a:solidFill>
                <a:latin typeface="Franklin Gothic Book"/>
              </a:rPr>
              <a:t>Es una enfermedad en la cual una reducción de la masa ósea y los cambios estructurales acompañantes producen una mayor fragilidad de los huesos. La enfermedad puede ser localizada o afectar a todo el sistema esquelético. Se puede producir por:</a:t>
            </a:r>
            <a:endParaRPr/>
          </a:p>
          <a:p>
            <a:pPr lvl="1">
              <a:lnSpc>
                <a:spcPct val="100000"/>
              </a:lnSpc>
              <a:buSzPct val="25000"/>
              <a:buFont typeface="Wingdings 2" charset="2"/>
              <a:buChar char=""/>
            </a:pPr>
            <a:r>
              <a:rPr lang="es-ES" sz="1600">
                <a:solidFill>
                  <a:srgbClr val="4e3b30"/>
                </a:solidFill>
                <a:latin typeface="Franklin Gothic Book"/>
              </a:rPr>
              <a:t>Un defecto en la osteogénesis, es decir, en la formación del hueso. Esto se produce en los casos de desnutrición o defectos de alimentación, en las situaciones de inmovilidad —ya que la falta de movilidad a largo plazo produce pérdida de masa ósea— y como consecuencia de una serie de tratamientos médicos para pacientes reumáticos y/o alérgicos.</a:t>
            </a:r>
            <a:endParaRPr/>
          </a:p>
          <a:p>
            <a:pPr lvl="1">
              <a:lnSpc>
                <a:spcPct val="100000"/>
              </a:lnSpc>
              <a:buSzPct val="25000"/>
              <a:buFont typeface="Wingdings 2" charset="2"/>
              <a:buChar char=""/>
            </a:pPr>
            <a:r>
              <a:rPr lang="es-ES" sz="1600">
                <a:solidFill>
                  <a:srgbClr val="4e3b30"/>
                </a:solidFill>
                <a:latin typeface="Franklin Gothic Book"/>
              </a:rPr>
              <a:t>Un aumento de la osteolisis, que consiste en un aumento o estimulación de la destrucción del hueso. Esto ocurre si hay una disminución de las hormonas sexuales, como ocurre en el caso de las mujeres durante la menopausia. También por hipertiroidismo, que consiste en un exceso de la actividad de las hormonas tiroideas.</a:t>
            </a:r>
            <a:endParaRPr/>
          </a:p>
        </p:txBody>
      </p:sp>
      <p:pic>
        <p:nvPicPr>
          <p:cNvPr id="159" name="Picture 2" descr=""/>
          <p:cNvPicPr/>
          <p:nvPr/>
        </p:nvPicPr>
        <p:blipFill>
          <a:blip r:embed="rId1"/>
          <a:stretch>
            <a:fillRect/>
          </a:stretch>
        </p:blipFill>
        <p:spPr>
          <a:xfrm>
            <a:off x="5860800" y="4836600"/>
            <a:ext cx="3282840" cy="2021040"/>
          </a:xfrm>
          <a:prstGeom prst="rect">
            <a:avLst/>
          </a:prstGeom>
          <a:ln>
            <a:noFill/>
          </a:ln>
        </p:spPr>
      </p:pic>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0"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PATOLOGÍAS DEL APARATO LOCOMOTOR (sistema esquelético).</a:t>
            </a:r>
            <a:endParaRPr/>
          </a:p>
        </p:txBody>
      </p:sp>
      <p:sp>
        <p:nvSpPr>
          <p:cNvPr id="161"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b="1" lang="es-ES" sz="1400">
                <a:solidFill>
                  <a:srgbClr val="4e3b30"/>
                </a:solidFill>
                <a:latin typeface="Franklin Gothic Book"/>
              </a:rPr>
              <a:t>Patología degenerativa: osteoporosis:</a:t>
            </a:r>
            <a:endParaRPr/>
          </a:p>
          <a:p>
            <a:pPr>
              <a:lnSpc>
                <a:spcPct val="100000"/>
              </a:lnSpc>
            </a:pPr>
            <a:r>
              <a:rPr lang="es-ES" sz="1400">
                <a:solidFill>
                  <a:srgbClr val="4e3b30"/>
                </a:solidFill>
                <a:latin typeface="Franklin Gothic Book"/>
              </a:rPr>
              <a:t>Como se trata de una enfermedad crónica, suele pasar desapercibida durante muchos años. Los síntomas más característicos son: </a:t>
            </a:r>
            <a:endParaRPr/>
          </a:p>
          <a:p>
            <a:pPr lvl="1">
              <a:lnSpc>
                <a:spcPct val="100000"/>
              </a:lnSpc>
              <a:buSzPct val="25000"/>
              <a:buFont typeface="Wingdings 2" charset="2"/>
              <a:buChar char=""/>
            </a:pPr>
            <a:r>
              <a:rPr lang="es-ES" sz="1400">
                <a:solidFill>
                  <a:srgbClr val="4e3b30"/>
                </a:solidFill>
                <a:latin typeface="Franklin Gothic Book"/>
              </a:rPr>
              <a:t>Dolores óseos. </a:t>
            </a:r>
            <a:endParaRPr/>
          </a:p>
          <a:p>
            <a:pPr lvl="1">
              <a:lnSpc>
                <a:spcPct val="100000"/>
              </a:lnSpc>
              <a:buSzPct val="25000"/>
              <a:buFont typeface="Wingdings 2" charset="2"/>
              <a:buChar char=""/>
            </a:pPr>
            <a:r>
              <a:rPr lang="es-ES" sz="1400">
                <a:solidFill>
                  <a:srgbClr val="4e3b30"/>
                </a:solidFill>
                <a:latin typeface="Franklin Gothic Book"/>
              </a:rPr>
              <a:t>Predisposición a las fracturas.</a:t>
            </a:r>
            <a:endParaRPr/>
          </a:p>
          <a:p>
            <a:pPr lvl="1">
              <a:lnSpc>
                <a:spcPct val="100000"/>
              </a:lnSpc>
              <a:buSzPct val="25000"/>
              <a:buFont typeface="Wingdings 2" charset="2"/>
              <a:buChar char=""/>
            </a:pPr>
            <a:r>
              <a:rPr lang="es-ES" sz="1400">
                <a:solidFill>
                  <a:srgbClr val="4e3b30"/>
                </a:solidFill>
                <a:latin typeface="Franklin Gothic Book"/>
              </a:rPr>
              <a:t>Deformidades óseas, especialmente en la espalda, en donde las vértebras adoptan una forma cóncava, dando lugar a una disminución de la altura y a un encorvamiento característico en las personas de avanzada edad. A esta deformidad se la llama cifosis. </a:t>
            </a:r>
            <a:endParaRPr/>
          </a:p>
          <a:p>
            <a:pPr>
              <a:lnSpc>
                <a:spcPct val="100000"/>
              </a:lnSpc>
            </a:pPr>
            <a:r>
              <a:rPr lang="es-ES" sz="1400">
                <a:solidFill>
                  <a:srgbClr val="4e3b30"/>
                </a:solidFill>
                <a:latin typeface="Franklin Gothic Book"/>
              </a:rPr>
              <a:t>Las curvaturas de espalda en ambos sentidos se compensan mutuamente. Si alguna predomina producirá patología. Existe una curvatura patológica llamada escoliosis que consiste en una desviación lateral del eje de la columna. Por otro lado, cuando la curvatura presenta convexidad posterior se denomina cifosis, mientras que si la convexidad de la curvatura es anterior recibe el nombre de lordosis.</a:t>
            </a:r>
            <a:endParaRPr/>
          </a:p>
        </p:txBody>
      </p:sp>
      <p:pic>
        <p:nvPicPr>
          <p:cNvPr id="162" name="Picture 2" descr=""/>
          <p:cNvPicPr/>
          <p:nvPr/>
        </p:nvPicPr>
        <p:blipFill>
          <a:blip r:embed="rId1"/>
          <a:stretch>
            <a:fillRect/>
          </a:stretch>
        </p:blipFill>
        <p:spPr>
          <a:xfrm>
            <a:off x="1979640" y="4430520"/>
            <a:ext cx="4859640" cy="2427120"/>
          </a:xfrm>
          <a:prstGeom prst="rect">
            <a:avLst/>
          </a:prstGeom>
          <a:ln>
            <a:noFill/>
          </a:ln>
        </p:spPr>
      </p:pic>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3"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PATOLOGÍAS DEL APARATO LOCOMOTOR (sistema esquelético).</a:t>
            </a:r>
            <a:endParaRPr/>
          </a:p>
        </p:txBody>
      </p:sp>
      <p:sp>
        <p:nvSpPr>
          <p:cNvPr id="164"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b="1" lang="es-ES" sz="1600">
                <a:solidFill>
                  <a:srgbClr val="4e3b30"/>
                </a:solidFill>
                <a:latin typeface="Franklin Gothic Book"/>
              </a:rPr>
              <a:t>Patologías carenciales: Raquitismo y osteomalacia.</a:t>
            </a:r>
            <a:endParaRPr/>
          </a:p>
          <a:p>
            <a:pPr>
              <a:lnSpc>
                <a:spcPct val="100000"/>
              </a:lnSpc>
            </a:pPr>
            <a:r>
              <a:rPr lang="es-ES" sz="1600">
                <a:solidFill>
                  <a:srgbClr val="4e3b30"/>
                </a:solidFill>
                <a:latin typeface="Franklin Gothic Book"/>
              </a:rPr>
              <a:t>Son manifestaciones producidas por la falta de absorción de la vitamina D, que ocasiona una mineralización defectuosa del hueso. En el raquitismo, esta mineralización defectuosa afecta al desarrollo de los huesos en niños, mientras que la osteomalacia se produce en el hueso que ha concluido su desarrollo normal en adultos. Son afecciones que se dan fundamentalmente en grupos sociales o sociedades de bajo nivel socioeconómico, debido a la falta de una alimentación adecuada. </a:t>
            </a:r>
            <a:endParaRPr/>
          </a:p>
          <a:p>
            <a:pPr>
              <a:lnSpc>
                <a:spcPct val="100000"/>
              </a:lnSpc>
            </a:pPr>
            <a:r>
              <a:rPr lang="es-ES" sz="1600">
                <a:solidFill>
                  <a:srgbClr val="4e3b30"/>
                </a:solidFill>
                <a:latin typeface="Franklin Gothic Book"/>
              </a:rPr>
              <a:t>Entre los signos y síntomas del raquitismo, se incluyen los siguientes:</a:t>
            </a:r>
            <a:endParaRPr/>
          </a:p>
          <a:p>
            <a:pPr lvl="1">
              <a:lnSpc>
                <a:spcPct val="100000"/>
              </a:lnSpc>
              <a:buSzPct val="25000"/>
              <a:buFont typeface="Wingdings 2" charset="2"/>
              <a:buChar char=""/>
            </a:pPr>
            <a:r>
              <a:rPr lang="es-ES" sz="1600">
                <a:solidFill>
                  <a:srgbClr val="4e3b30"/>
                </a:solidFill>
                <a:latin typeface="Franklin Gothic Book"/>
              </a:rPr>
              <a:t>Retraso en el crecimiento</a:t>
            </a:r>
            <a:endParaRPr/>
          </a:p>
          <a:p>
            <a:pPr lvl="1">
              <a:lnSpc>
                <a:spcPct val="100000"/>
              </a:lnSpc>
              <a:buSzPct val="25000"/>
              <a:buFont typeface="Wingdings 2" charset="2"/>
              <a:buChar char=""/>
            </a:pPr>
            <a:r>
              <a:rPr lang="es-ES" sz="1600">
                <a:solidFill>
                  <a:srgbClr val="4e3b30"/>
                </a:solidFill>
                <a:latin typeface="Franklin Gothic Book"/>
              </a:rPr>
              <a:t>Dolores en la columna vertebral, pelvis y piernas</a:t>
            </a:r>
            <a:endParaRPr/>
          </a:p>
          <a:p>
            <a:pPr lvl="1">
              <a:lnSpc>
                <a:spcPct val="100000"/>
              </a:lnSpc>
              <a:buSzPct val="25000"/>
              <a:buFont typeface="Wingdings 2" charset="2"/>
              <a:buChar char=""/>
            </a:pPr>
            <a:r>
              <a:rPr lang="es-ES" sz="1600">
                <a:solidFill>
                  <a:srgbClr val="4e3b30"/>
                </a:solidFill>
                <a:latin typeface="Franklin Gothic Book"/>
              </a:rPr>
              <a:t>Debilidad muscular</a:t>
            </a:r>
            <a:endParaRPr/>
          </a:p>
          <a:p>
            <a:pPr>
              <a:lnSpc>
                <a:spcPct val="100000"/>
              </a:lnSpc>
            </a:pPr>
            <a:r>
              <a:rPr lang="es-ES" sz="1600">
                <a:solidFill>
                  <a:srgbClr val="4e3b30"/>
                </a:solidFill>
                <a:latin typeface="Franklin Gothic Book"/>
              </a:rPr>
              <a:t>También puede provocar deformidades en el esqueleto, como las siguientes:</a:t>
            </a:r>
            <a:endParaRPr/>
          </a:p>
          <a:p>
            <a:pPr lvl="1">
              <a:lnSpc>
                <a:spcPct val="100000"/>
              </a:lnSpc>
              <a:buSzPct val="25000"/>
              <a:buFont typeface="Wingdings 2" charset="2"/>
              <a:buChar char=""/>
            </a:pPr>
            <a:r>
              <a:rPr lang="es-ES" sz="1600">
                <a:solidFill>
                  <a:srgbClr val="4e3b30"/>
                </a:solidFill>
                <a:latin typeface="Franklin Gothic Book"/>
              </a:rPr>
              <a:t>Piernas arqueadas o rodilla valga</a:t>
            </a:r>
            <a:endParaRPr/>
          </a:p>
          <a:p>
            <a:pPr lvl="1">
              <a:lnSpc>
                <a:spcPct val="100000"/>
              </a:lnSpc>
              <a:buSzPct val="25000"/>
              <a:buFont typeface="Wingdings 2" charset="2"/>
              <a:buChar char=""/>
            </a:pPr>
            <a:r>
              <a:rPr lang="es-ES" sz="1600">
                <a:solidFill>
                  <a:srgbClr val="4e3b30"/>
                </a:solidFill>
                <a:latin typeface="Franklin Gothic Book"/>
              </a:rPr>
              <a:t>Muñeca y tobillos engrosados</a:t>
            </a:r>
            <a:endParaRPr/>
          </a:p>
          <a:p>
            <a:pPr lvl="1">
              <a:lnSpc>
                <a:spcPct val="100000"/>
              </a:lnSpc>
              <a:buSzPct val="25000"/>
              <a:buFont typeface="Wingdings 2" charset="2"/>
              <a:buChar char=""/>
            </a:pPr>
            <a:r>
              <a:rPr lang="es-ES" sz="1600">
                <a:solidFill>
                  <a:srgbClr val="4e3b30"/>
                </a:solidFill>
                <a:latin typeface="Franklin Gothic Book"/>
              </a:rPr>
              <a:t>Proyección del esternón</a:t>
            </a:r>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5"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PATOLOGÍAS DEL APARATO LOCOMOTOR (sistema esquelético).</a:t>
            </a:r>
            <a:endParaRPr/>
          </a:p>
        </p:txBody>
      </p:sp>
      <p:sp>
        <p:nvSpPr>
          <p:cNvPr id="166"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lang="es-ES" sz="3200">
                <a:solidFill>
                  <a:srgbClr val="4e3b30"/>
                </a:solidFill>
                <a:latin typeface="Franklin Gothic Book"/>
              </a:rPr>
              <a:t>Patologías carenciales: Raquitismo y osteomalacia.</a:t>
            </a:r>
            <a:endParaRPr/>
          </a:p>
          <a:p>
            <a:pPr>
              <a:lnSpc>
                <a:spcPct val="100000"/>
              </a:lnSpc>
            </a:pPr>
            <a:endParaRPr/>
          </a:p>
        </p:txBody>
      </p:sp>
      <p:pic>
        <p:nvPicPr>
          <p:cNvPr id="167" name="Picture 2" descr=""/>
          <p:cNvPicPr/>
          <p:nvPr/>
        </p:nvPicPr>
        <p:blipFill>
          <a:blip r:embed="rId1"/>
          <a:stretch>
            <a:fillRect/>
          </a:stretch>
        </p:blipFill>
        <p:spPr>
          <a:xfrm>
            <a:off x="723600" y="2997000"/>
            <a:ext cx="4424040" cy="2573280"/>
          </a:xfrm>
          <a:prstGeom prst="rect">
            <a:avLst/>
          </a:prstGeom>
          <a:ln>
            <a:noFill/>
          </a:ln>
        </p:spPr>
      </p:pic>
      <p:pic>
        <p:nvPicPr>
          <p:cNvPr id="168" name="Picture 4" descr=""/>
          <p:cNvPicPr/>
          <p:nvPr/>
        </p:nvPicPr>
        <p:blipFill>
          <a:blip r:embed="rId2"/>
          <a:stretch>
            <a:fillRect/>
          </a:stretch>
        </p:blipFill>
        <p:spPr>
          <a:xfrm>
            <a:off x="5868000" y="2421000"/>
            <a:ext cx="2683800" cy="3895560"/>
          </a:xfrm>
          <a:prstGeom prst="rect">
            <a:avLst/>
          </a:prstGeom>
          <a:ln>
            <a:noFill/>
          </a:ln>
        </p:spPr>
      </p:pic>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PATOLOGÍAS DEL APARATO LOCOMOTOR (sistema esquelético).</a:t>
            </a:r>
            <a:endParaRPr/>
          </a:p>
        </p:txBody>
      </p:sp>
      <p:sp>
        <p:nvSpPr>
          <p:cNvPr id="170"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b="1" lang="es-ES" sz="1600">
                <a:solidFill>
                  <a:srgbClr val="4e3b30"/>
                </a:solidFill>
                <a:latin typeface="Franklin Gothic Book"/>
              </a:rPr>
              <a:t>Patología infecciosa:</a:t>
            </a:r>
            <a:endParaRPr/>
          </a:p>
          <a:p>
            <a:pPr>
              <a:lnSpc>
                <a:spcPct val="100000"/>
              </a:lnSpc>
            </a:pPr>
            <a:r>
              <a:rPr lang="es-ES" sz="1600">
                <a:solidFill>
                  <a:srgbClr val="4e3b30"/>
                </a:solidFill>
                <a:latin typeface="Franklin Gothic Book"/>
              </a:rPr>
              <a:t>Osteomielitis. Es un proceso infeccioso del hueso, de origen bacteriano y de curso muy agresivo. Los gérmenes pueden proceder de una herida y llegar directamente al hueso, como ocurre en las fracturas abiertas, o bien llegar a través de la sangre. El tratamiento se realiza con antibióticos intravenosos y locales, siendo necesario en ocasiones el raspado quirúrgico de la zona afectada.</a:t>
            </a:r>
            <a:endParaRPr/>
          </a:p>
          <a:p>
            <a:pPr>
              <a:lnSpc>
                <a:spcPct val="100000"/>
              </a:lnSpc>
            </a:pPr>
            <a:r>
              <a:rPr lang="es-ES" sz="1600">
                <a:solidFill>
                  <a:srgbClr val="4e3b30"/>
                </a:solidFill>
                <a:latin typeface="Franklin Gothic Book"/>
              </a:rPr>
              <a:t>Los signos y síntomas de la osteomielitis son los siguientes:</a:t>
            </a:r>
            <a:endParaRPr/>
          </a:p>
          <a:p>
            <a:pPr lvl="1">
              <a:lnSpc>
                <a:spcPct val="100000"/>
              </a:lnSpc>
              <a:buSzPct val="25000"/>
              <a:buFont typeface="Wingdings 2" charset="2"/>
              <a:buChar char=""/>
            </a:pPr>
            <a:r>
              <a:rPr lang="es-ES" sz="1600">
                <a:solidFill>
                  <a:srgbClr val="4e3b30"/>
                </a:solidFill>
                <a:latin typeface="Franklin Gothic Book"/>
              </a:rPr>
              <a:t>Fiebre o escalofríos</a:t>
            </a:r>
            <a:endParaRPr/>
          </a:p>
          <a:p>
            <a:pPr lvl="1">
              <a:lnSpc>
                <a:spcPct val="100000"/>
              </a:lnSpc>
              <a:buSzPct val="25000"/>
              <a:buFont typeface="Wingdings 2" charset="2"/>
              <a:buChar char=""/>
            </a:pPr>
            <a:r>
              <a:rPr lang="es-ES" sz="1600">
                <a:solidFill>
                  <a:srgbClr val="4e3b30"/>
                </a:solidFill>
                <a:latin typeface="Franklin Gothic Book"/>
              </a:rPr>
              <a:t>Irritabilidad o letargo en niños pequeños</a:t>
            </a:r>
            <a:endParaRPr/>
          </a:p>
          <a:p>
            <a:pPr lvl="1">
              <a:lnSpc>
                <a:spcPct val="100000"/>
              </a:lnSpc>
              <a:buSzPct val="25000"/>
              <a:buFont typeface="Wingdings 2" charset="2"/>
              <a:buChar char=""/>
            </a:pPr>
            <a:r>
              <a:rPr lang="es-ES" sz="1600">
                <a:solidFill>
                  <a:srgbClr val="4e3b30"/>
                </a:solidFill>
                <a:latin typeface="Franklin Gothic Book"/>
              </a:rPr>
              <a:t>Dolor en la zona de la infección</a:t>
            </a:r>
            <a:endParaRPr/>
          </a:p>
          <a:p>
            <a:pPr lvl="1">
              <a:lnSpc>
                <a:spcPct val="100000"/>
              </a:lnSpc>
              <a:buSzPct val="25000"/>
              <a:buFont typeface="Wingdings 2" charset="2"/>
              <a:buChar char=""/>
            </a:pPr>
            <a:r>
              <a:rPr lang="es-ES" sz="1600">
                <a:solidFill>
                  <a:srgbClr val="4e3b30"/>
                </a:solidFill>
                <a:latin typeface="Franklin Gothic Book"/>
              </a:rPr>
              <a:t>Hinchazón, calor y enrojecimiento sobre la zona de la infección</a:t>
            </a:r>
            <a:endParaRPr/>
          </a:p>
          <a:p>
            <a:pPr>
              <a:lnSpc>
                <a:spcPct val="100000"/>
              </a:lnSpc>
            </a:pPr>
            <a:endParaRPr/>
          </a:p>
        </p:txBody>
      </p:sp>
      <p:pic>
        <p:nvPicPr>
          <p:cNvPr id="171" name="Picture 2" descr=""/>
          <p:cNvPicPr/>
          <p:nvPr/>
        </p:nvPicPr>
        <p:blipFill>
          <a:blip r:embed="rId1"/>
          <a:stretch>
            <a:fillRect/>
          </a:stretch>
        </p:blipFill>
        <p:spPr>
          <a:xfrm>
            <a:off x="2555640" y="4376880"/>
            <a:ext cx="3738960" cy="2492640"/>
          </a:xfrm>
          <a:prstGeom prst="rect">
            <a:avLst/>
          </a:prstGeom>
          <a:ln>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PATOLOGÍAS DEL APARATO LOCOMOTOR (sistema esquelético).</a:t>
            </a:r>
            <a:endParaRPr/>
          </a:p>
        </p:txBody>
      </p:sp>
      <p:sp>
        <p:nvSpPr>
          <p:cNvPr id="173"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b="1" lang="es-ES" sz="1600">
                <a:solidFill>
                  <a:srgbClr val="4e3b30"/>
                </a:solidFill>
                <a:latin typeface="Franklin Gothic Book"/>
              </a:rPr>
              <a:t>-Patología traumática.</a:t>
            </a:r>
            <a:endParaRPr/>
          </a:p>
          <a:p>
            <a:pPr>
              <a:lnSpc>
                <a:spcPct val="100000"/>
              </a:lnSpc>
            </a:pPr>
            <a:r>
              <a:rPr b="1" lang="es-ES" sz="1600">
                <a:solidFill>
                  <a:srgbClr val="4e3b30"/>
                </a:solidFill>
                <a:latin typeface="Franklin Gothic Book"/>
              </a:rPr>
              <a:t>Fracturas. </a:t>
            </a:r>
            <a:r>
              <a:rPr lang="es-ES" sz="1600">
                <a:solidFill>
                  <a:srgbClr val="4e3b30"/>
                </a:solidFill>
                <a:latin typeface="Franklin Gothic Book"/>
              </a:rPr>
              <a:t>Ante la actuación de un agente traumático, se puede producir una perdida de continuidad en los huesos. </a:t>
            </a:r>
            <a:endParaRPr/>
          </a:p>
          <a:p>
            <a:pPr>
              <a:lnSpc>
                <a:spcPct val="100000"/>
              </a:lnSpc>
            </a:pPr>
            <a:r>
              <a:rPr lang="es-ES" sz="1600">
                <a:solidFill>
                  <a:srgbClr val="4e3b30"/>
                </a:solidFill>
                <a:latin typeface="Franklin Gothic Book"/>
              </a:rPr>
              <a:t>El síntoma principal es el dolor, que va acompañado de imposibilidad de movimientos, deformidad e hinchazón de la zona afectada, la cual por lo general presenta también hemorragia. En niños, las fracturas suelen ser incompletas y se denominan “fracturas en tallo verde”.</a:t>
            </a:r>
            <a:endParaRPr/>
          </a:p>
        </p:txBody>
      </p:sp>
      <p:pic>
        <p:nvPicPr>
          <p:cNvPr id="174" name="Picture 2" descr=""/>
          <p:cNvPicPr/>
          <p:nvPr/>
        </p:nvPicPr>
        <p:blipFill>
          <a:blip r:embed="rId1"/>
          <a:stretch>
            <a:fillRect/>
          </a:stretch>
        </p:blipFill>
        <p:spPr>
          <a:xfrm>
            <a:off x="2267640" y="3284280"/>
            <a:ext cx="5282640" cy="3512880"/>
          </a:xfrm>
          <a:prstGeom prst="rect">
            <a:avLst/>
          </a:prstGeom>
          <a:ln>
            <a:noFill/>
          </a:ln>
        </p:spPr>
      </p:pic>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PATOLOGÍAS DEL APARATO LOCOMOTOR (sistema esquelético).</a:t>
            </a:r>
            <a:endParaRPr/>
          </a:p>
        </p:txBody>
      </p:sp>
      <p:sp>
        <p:nvSpPr>
          <p:cNvPr id="176"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b="1" lang="es-ES" sz="1600">
                <a:solidFill>
                  <a:srgbClr val="4e3b30"/>
                </a:solidFill>
                <a:latin typeface="Franklin Gothic Book"/>
              </a:rPr>
              <a:t>-Patología tumoral: </a:t>
            </a:r>
            <a:r>
              <a:rPr lang="es-ES" sz="1600">
                <a:solidFill>
                  <a:srgbClr val="4e3b30"/>
                </a:solidFill>
                <a:latin typeface="Franklin Gothic Book"/>
              </a:rPr>
              <a:t>Son tumores que afectan a los huesos. Pueden ser benignos o malignos. Los benignos son poco frecuentes. En cuanto a los tumores malignos, pueden ser primarios o secundarios. </a:t>
            </a:r>
            <a:endParaRPr/>
          </a:p>
          <a:p>
            <a:pPr lvl="1">
              <a:lnSpc>
                <a:spcPct val="100000"/>
              </a:lnSpc>
              <a:buSzPct val="25000"/>
              <a:buFont typeface="Wingdings 2" charset="2"/>
              <a:buChar char=""/>
            </a:pPr>
            <a:r>
              <a:rPr b="1" lang="es-ES" sz="1600">
                <a:solidFill>
                  <a:srgbClr val="4e3b30"/>
                </a:solidFill>
                <a:latin typeface="Franklin Gothic Book"/>
              </a:rPr>
              <a:t>Los primarios </a:t>
            </a:r>
            <a:r>
              <a:rPr lang="es-ES" sz="1600">
                <a:solidFill>
                  <a:srgbClr val="4e3b30"/>
                </a:solidFill>
                <a:latin typeface="Franklin Gothic Book"/>
              </a:rPr>
              <a:t>tienen todos unas características similares: se dan en edades jóvenes, producen dolores locales muy intensos y repentinos, crecen rápidamente y van invadiendo los tejidos cercanos. Es el caso de los osteosarcomas. </a:t>
            </a:r>
            <a:endParaRPr/>
          </a:p>
          <a:p>
            <a:pPr lvl="1">
              <a:lnSpc>
                <a:spcPct val="100000"/>
              </a:lnSpc>
              <a:buSzPct val="25000"/>
              <a:buFont typeface="Wingdings 2" charset="2"/>
              <a:buChar char=""/>
            </a:pPr>
            <a:r>
              <a:rPr b="1" lang="es-ES" sz="1600">
                <a:solidFill>
                  <a:srgbClr val="4e3b30"/>
                </a:solidFill>
                <a:latin typeface="Franklin Gothic Book"/>
              </a:rPr>
              <a:t>Los secundarios </a:t>
            </a:r>
            <a:r>
              <a:rPr lang="es-ES" sz="1600">
                <a:solidFill>
                  <a:srgbClr val="4e3b30"/>
                </a:solidFill>
                <a:latin typeface="Franklin Gothic Book"/>
              </a:rPr>
              <a:t>son tumores que se originan en un órgano situado a cierta distancia del hueso y que, por vía hemática o linfática, lo invaden. A este proceso se le llama metástasis y su pronóstico es malo. Es el caso de los carcinomas de próstata, los vesicales, los pulmonares, etc. </a:t>
            </a:r>
            <a:endParaRPr/>
          </a:p>
        </p:txBody>
      </p:sp>
      <p:pic>
        <p:nvPicPr>
          <p:cNvPr id="177" name="Picture 2" descr=""/>
          <p:cNvPicPr/>
          <p:nvPr/>
        </p:nvPicPr>
        <p:blipFill>
          <a:blip r:embed="rId1"/>
          <a:stretch>
            <a:fillRect/>
          </a:stretch>
        </p:blipFill>
        <p:spPr>
          <a:xfrm>
            <a:off x="2915640" y="3967200"/>
            <a:ext cx="3355200" cy="2925000"/>
          </a:xfrm>
          <a:prstGeom prst="rect">
            <a:avLst/>
          </a:prstGeom>
          <a:ln>
            <a:noFill/>
          </a:ln>
        </p:spPr>
      </p:pic>
      <p:pic>
        <p:nvPicPr>
          <p:cNvPr id="178" name="Picture 4" descr=""/>
          <p:cNvPicPr/>
          <p:nvPr/>
        </p:nvPicPr>
        <p:blipFill>
          <a:blip r:embed="rId2"/>
          <a:stretch>
            <a:fillRect/>
          </a:stretch>
        </p:blipFill>
        <p:spPr>
          <a:xfrm>
            <a:off x="6250680" y="4416840"/>
            <a:ext cx="2873880" cy="2440800"/>
          </a:xfrm>
          <a:prstGeom prst="rect">
            <a:avLst/>
          </a:prstGeom>
          <a:ln>
            <a:noFill/>
          </a:ln>
        </p:spPr>
      </p:pic>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PATOLOGÍAS DEL APARATO LOCOMOTOR (sistema articular).</a:t>
            </a:r>
            <a:endParaRPr/>
          </a:p>
        </p:txBody>
      </p:sp>
      <p:sp>
        <p:nvSpPr>
          <p:cNvPr id="180" name="TextShape 2"/>
          <p:cNvSpPr txBox="1"/>
          <p:nvPr/>
        </p:nvSpPr>
        <p:spPr>
          <a:xfrm>
            <a:off x="304920" y="1554120"/>
            <a:ext cx="8686440" cy="4525560"/>
          </a:xfrm>
          <a:prstGeom prst="rect">
            <a:avLst/>
          </a:prstGeom>
        </p:spPr>
        <p:txBody>
          <a:bodyPr lIns="90000" rIns="90000" tIns="45000" bIns="45000"/>
          <a:p>
            <a:pPr>
              <a:lnSpc>
                <a:spcPct val="100000"/>
              </a:lnSpc>
            </a:pPr>
            <a:r>
              <a:rPr b="1" lang="es-ES" sz="1700">
                <a:solidFill>
                  <a:srgbClr val="4e3b30"/>
                </a:solidFill>
                <a:latin typeface="Franklin Gothic Book"/>
              </a:rPr>
              <a:t>Artritis. </a:t>
            </a:r>
            <a:r>
              <a:rPr lang="es-ES" sz="1700">
                <a:solidFill>
                  <a:srgbClr val="4e3b30"/>
                </a:solidFill>
                <a:latin typeface="Franklin Gothic Book"/>
              </a:rPr>
              <a:t>Es la inflamación de una articulación. Se puede producir por causas mecánicas, infecciosas, degenerativas, etc. </a:t>
            </a:r>
            <a:endParaRPr/>
          </a:p>
          <a:p>
            <a:pPr>
              <a:lnSpc>
                <a:spcPct val="100000"/>
              </a:lnSpc>
            </a:pPr>
            <a:r>
              <a:rPr lang="es-ES" sz="1700">
                <a:solidFill>
                  <a:srgbClr val="4e3b30"/>
                </a:solidFill>
                <a:latin typeface="Franklin Gothic Book"/>
              </a:rPr>
              <a:t>Su sintomatología es muy variada: </a:t>
            </a:r>
            <a:endParaRPr/>
          </a:p>
          <a:p>
            <a:pPr lvl="1">
              <a:lnSpc>
                <a:spcPct val="100000"/>
              </a:lnSpc>
              <a:buSzPct val="25000"/>
              <a:buFont typeface="Wingdings 2" charset="2"/>
              <a:buChar char=""/>
            </a:pPr>
            <a:r>
              <a:rPr lang="es-ES" sz="1700">
                <a:solidFill>
                  <a:srgbClr val="4e3b30"/>
                </a:solidFill>
                <a:latin typeface="Franklin Gothic Book"/>
              </a:rPr>
              <a:t>Dolor articular.</a:t>
            </a:r>
            <a:endParaRPr/>
          </a:p>
          <a:p>
            <a:pPr lvl="1">
              <a:lnSpc>
                <a:spcPct val="100000"/>
              </a:lnSpc>
              <a:buSzPct val="25000"/>
              <a:buFont typeface="Wingdings 2" charset="2"/>
              <a:buChar char=""/>
            </a:pPr>
            <a:r>
              <a:rPr lang="es-ES" sz="1700">
                <a:solidFill>
                  <a:srgbClr val="4e3b30"/>
                </a:solidFill>
                <a:latin typeface="Franklin Gothic Book"/>
              </a:rPr>
              <a:t>Inflamación articular.</a:t>
            </a:r>
            <a:endParaRPr/>
          </a:p>
          <a:p>
            <a:pPr lvl="1">
              <a:lnSpc>
                <a:spcPct val="100000"/>
              </a:lnSpc>
              <a:buSzPct val="25000"/>
              <a:buFont typeface="Wingdings 2" charset="2"/>
              <a:buChar char=""/>
            </a:pPr>
            <a:r>
              <a:rPr lang="es-ES" sz="1700">
                <a:solidFill>
                  <a:srgbClr val="4e3b30"/>
                </a:solidFill>
                <a:latin typeface="Franklin Gothic Book"/>
              </a:rPr>
              <a:t>Disminución de la capacidad para mover la articulación.</a:t>
            </a:r>
            <a:endParaRPr/>
          </a:p>
          <a:p>
            <a:pPr lvl="1">
              <a:lnSpc>
                <a:spcPct val="100000"/>
              </a:lnSpc>
              <a:buSzPct val="25000"/>
              <a:buFont typeface="Wingdings 2" charset="2"/>
              <a:buChar char=""/>
            </a:pPr>
            <a:r>
              <a:rPr lang="es-ES" sz="1700">
                <a:solidFill>
                  <a:srgbClr val="4e3b30"/>
                </a:solidFill>
                <a:latin typeface="Franklin Gothic Book"/>
              </a:rPr>
              <a:t>Enrojecimiento y calor de la piel alrededor de una articulación.</a:t>
            </a:r>
            <a:endParaRPr/>
          </a:p>
          <a:p>
            <a:pPr lvl="1">
              <a:lnSpc>
                <a:spcPct val="100000"/>
              </a:lnSpc>
              <a:buSzPct val="25000"/>
              <a:buFont typeface="Wingdings 2" charset="2"/>
              <a:buChar char=""/>
            </a:pPr>
            <a:r>
              <a:rPr lang="es-ES" sz="1700">
                <a:solidFill>
                  <a:srgbClr val="4e3b30"/>
                </a:solidFill>
                <a:latin typeface="Franklin Gothic Book"/>
              </a:rPr>
              <a:t>Rigidez articular, especialmente en la mañana.</a:t>
            </a:r>
            <a:endParaRPr/>
          </a:p>
          <a:p>
            <a:pPr>
              <a:lnSpc>
                <a:spcPct val="100000"/>
              </a:lnSpc>
            </a:pPr>
            <a:endParaRPr/>
          </a:p>
        </p:txBody>
      </p:sp>
      <p:pic>
        <p:nvPicPr>
          <p:cNvPr id="181" name="Picture 2" descr=""/>
          <p:cNvPicPr/>
          <p:nvPr/>
        </p:nvPicPr>
        <p:blipFill>
          <a:blip r:embed="rId1"/>
          <a:stretch>
            <a:fillRect/>
          </a:stretch>
        </p:blipFill>
        <p:spPr>
          <a:xfrm>
            <a:off x="5410440" y="4005000"/>
            <a:ext cx="3758040" cy="285588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Clasificación según su forma.</a:t>
            </a:r>
            <a:endParaRPr/>
          </a:p>
        </p:txBody>
      </p:sp>
      <p:sp>
        <p:nvSpPr>
          <p:cNvPr id="92"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b="1" lang="es-ES" sz="1600">
                <a:solidFill>
                  <a:srgbClr val="4e3b30"/>
                </a:solidFill>
                <a:latin typeface="Franklin Gothic Book"/>
              </a:rPr>
              <a:t>Los huesos largos : </a:t>
            </a:r>
            <a:r>
              <a:rPr lang="es-ES" sz="1600">
                <a:solidFill>
                  <a:srgbClr val="4e3b30"/>
                </a:solidFill>
                <a:latin typeface="Franklin Gothic Book"/>
              </a:rPr>
              <a:t>predomina la longitud sobre la anchura. Como ejemplos tenemos el húmero, cuya estructura es la siguiente:</a:t>
            </a:r>
            <a:endParaRPr/>
          </a:p>
          <a:p>
            <a:pPr lvl="1">
              <a:lnSpc>
                <a:spcPct val="100000"/>
              </a:lnSpc>
              <a:buSzPct val="25000"/>
              <a:buFont typeface="Wingdings 2" charset="2"/>
              <a:buChar char=""/>
            </a:pPr>
            <a:r>
              <a:rPr b="1" lang="es-ES" sz="1600">
                <a:solidFill>
                  <a:srgbClr val="4e3b30"/>
                </a:solidFill>
                <a:latin typeface="Franklin Gothic Book"/>
              </a:rPr>
              <a:t>Epífisis: </a:t>
            </a:r>
            <a:r>
              <a:rPr lang="es-ES" sz="1600">
                <a:solidFill>
                  <a:srgbClr val="4e3b30"/>
                </a:solidFill>
                <a:latin typeface="Franklin Gothic Book"/>
              </a:rPr>
              <a:t>Esta formado por hueso esponjoso y los pequeños espacios están llenos de medula ósea roja.</a:t>
            </a:r>
            <a:endParaRPr/>
          </a:p>
          <a:p>
            <a:pPr lvl="1">
              <a:lnSpc>
                <a:spcPct val="100000"/>
              </a:lnSpc>
              <a:buSzPct val="25000"/>
              <a:buFont typeface="Wingdings 2" charset="2"/>
              <a:buChar char=""/>
            </a:pPr>
            <a:r>
              <a:rPr b="1" lang="es-ES" sz="1600">
                <a:solidFill>
                  <a:srgbClr val="4e3b30"/>
                </a:solidFill>
                <a:latin typeface="Franklin Gothic Book"/>
              </a:rPr>
              <a:t>Diáfisis o cuerpo. </a:t>
            </a:r>
            <a:r>
              <a:rPr lang="es-ES" sz="1600">
                <a:solidFill>
                  <a:srgbClr val="4e3b30"/>
                </a:solidFill>
                <a:latin typeface="Franklin Gothic Book"/>
              </a:rPr>
              <a:t>Es un tubo hueco constituido por hueso compacto y duro.</a:t>
            </a:r>
            <a:endParaRPr/>
          </a:p>
          <a:p>
            <a:pPr lvl="1">
              <a:lnSpc>
                <a:spcPct val="100000"/>
              </a:lnSpc>
              <a:buSzPct val="25000"/>
              <a:buFont typeface="Wingdings 2" charset="2"/>
              <a:buChar char=""/>
            </a:pPr>
            <a:r>
              <a:rPr b="1" lang="es-ES" sz="1600">
                <a:solidFill>
                  <a:srgbClr val="4e3b30"/>
                </a:solidFill>
                <a:latin typeface="Franklin Gothic Book"/>
              </a:rPr>
              <a:t>Metáfisis. </a:t>
            </a:r>
            <a:r>
              <a:rPr lang="es-ES" sz="1600">
                <a:solidFill>
                  <a:srgbClr val="4e3b30"/>
                </a:solidFill>
                <a:latin typeface="Franklin Gothic Book"/>
              </a:rPr>
              <a:t>Porción que une la diáfisis con las epífisis. </a:t>
            </a:r>
            <a:endParaRPr/>
          </a:p>
          <a:p>
            <a:pPr lvl="1">
              <a:lnSpc>
                <a:spcPct val="100000"/>
              </a:lnSpc>
              <a:buSzPct val="25000"/>
              <a:buFont typeface="Wingdings 2" charset="2"/>
              <a:buChar char=""/>
            </a:pPr>
            <a:r>
              <a:rPr b="1" lang="es-ES" sz="1600">
                <a:solidFill>
                  <a:srgbClr val="4e3b30"/>
                </a:solidFill>
                <a:latin typeface="Franklin Gothic Book"/>
              </a:rPr>
              <a:t>Cartílago articular. </a:t>
            </a:r>
            <a:r>
              <a:rPr lang="es-ES" sz="1600">
                <a:solidFill>
                  <a:srgbClr val="4e3b30"/>
                </a:solidFill>
                <a:latin typeface="Franklin Gothic Book"/>
              </a:rPr>
              <a:t>Capa fina de cartílago que recubre las epífisis.</a:t>
            </a:r>
            <a:endParaRPr/>
          </a:p>
          <a:p>
            <a:pPr lvl="1">
              <a:lnSpc>
                <a:spcPct val="100000"/>
              </a:lnSpc>
              <a:buSzPct val="25000"/>
              <a:buFont typeface="Wingdings 2" charset="2"/>
              <a:buChar char=""/>
            </a:pPr>
            <a:r>
              <a:rPr b="1" lang="es-ES" sz="1600">
                <a:solidFill>
                  <a:srgbClr val="4e3b30"/>
                </a:solidFill>
                <a:latin typeface="Franklin Gothic Book"/>
              </a:rPr>
              <a:t>Periostio. </a:t>
            </a:r>
            <a:r>
              <a:rPr lang="es-ES" sz="1600">
                <a:solidFill>
                  <a:srgbClr val="4e3b30"/>
                </a:solidFill>
                <a:latin typeface="Franklin Gothic Book"/>
              </a:rPr>
              <a:t>Membrana externa que recubre la superficie del hueso</a:t>
            </a:r>
            <a:endParaRPr/>
          </a:p>
          <a:p>
            <a:pPr lvl="1">
              <a:lnSpc>
                <a:spcPct val="100000"/>
              </a:lnSpc>
              <a:buSzPct val="25000"/>
              <a:buFont typeface="Wingdings 2" charset="2"/>
              <a:buChar char=""/>
            </a:pPr>
            <a:r>
              <a:rPr lang="es-ES" sz="1600">
                <a:solidFill>
                  <a:srgbClr val="4e3b30"/>
                </a:solidFill>
                <a:latin typeface="Franklin Gothic Book"/>
              </a:rPr>
              <a:t> </a:t>
            </a:r>
            <a:r>
              <a:rPr b="1" lang="es-ES" sz="1600">
                <a:solidFill>
                  <a:srgbClr val="4e3b30"/>
                </a:solidFill>
                <a:latin typeface="Franklin Gothic Book"/>
              </a:rPr>
              <a:t>Endostio</a:t>
            </a:r>
            <a:r>
              <a:rPr lang="es-ES" sz="1600">
                <a:solidFill>
                  <a:srgbClr val="4e3b30"/>
                </a:solidFill>
                <a:latin typeface="Franklin Gothic Book"/>
              </a:rPr>
              <a:t>. Membrana fibrosa que recubre la cavidad medular.</a:t>
            </a:r>
            <a:endParaRPr/>
          </a:p>
          <a:p>
            <a:pPr lvl="1">
              <a:lnSpc>
                <a:spcPct val="100000"/>
              </a:lnSpc>
              <a:buSzPct val="25000"/>
              <a:buFont typeface="Wingdings 2" charset="2"/>
              <a:buChar char=""/>
            </a:pPr>
            <a:r>
              <a:rPr b="1" lang="es-ES" sz="1600">
                <a:solidFill>
                  <a:srgbClr val="4e3b30"/>
                </a:solidFill>
                <a:latin typeface="Franklin Gothic Book"/>
              </a:rPr>
              <a:t>Los huesos cortos:  </a:t>
            </a:r>
            <a:r>
              <a:rPr lang="es-ES" sz="1600">
                <a:solidFill>
                  <a:srgbClr val="4e3b30"/>
                </a:solidFill>
                <a:latin typeface="Franklin Gothic Book"/>
              </a:rPr>
              <a:t>Presentan un aspecto cúbico. Suelen ser más o menos irregulares y como ejemplo de este tipo de huesos podemos mencionar los huesos carpianos.</a:t>
            </a:r>
            <a:endParaRPr/>
          </a:p>
          <a:p>
            <a:pPr lvl="1">
              <a:lnSpc>
                <a:spcPct val="100000"/>
              </a:lnSpc>
              <a:buSzPct val="25000"/>
              <a:buFont typeface="Wingdings 2" charset="2"/>
              <a:buChar char=""/>
            </a:pPr>
            <a:r>
              <a:rPr b="1" lang="es-ES" sz="1600">
                <a:solidFill>
                  <a:srgbClr val="4e3b30"/>
                </a:solidFill>
                <a:latin typeface="Franklin Gothic Book"/>
              </a:rPr>
              <a:t>Los huesos planos: </a:t>
            </a:r>
            <a:r>
              <a:rPr lang="es-ES" sz="1600">
                <a:solidFill>
                  <a:srgbClr val="4e3b30"/>
                </a:solidFill>
                <a:latin typeface="Franklin Gothic Book"/>
              </a:rPr>
              <a:t>actúan como protectores de órganos o para la inserción muscular. Ejemplo: Omoplato.</a:t>
            </a:r>
            <a:endParaRPr/>
          </a:p>
          <a:p>
            <a:pPr lvl="1">
              <a:lnSpc>
                <a:spcPct val="100000"/>
              </a:lnSpc>
              <a:buSzPct val="25000"/>
              <a:buFont typeface="Wingdings 2" charset="2"/>
              <a:buChar char=""/>
            </a:pPr>
            <a:r>
              <a:rPr b="1" lang="es-ES" sz="1600">
                <a:solidFill>
                  <a:srgbClr val="4e3b30"/>
                </a:solidFill>
                <a:latin typeface="Franklin Gothic Book"/>
              </a:rPr>
              <a:t>Huesos irregulares:  </a:t>
            </a:r>
            <a:r>
              <a:rPr lang="es-ES" sz="1600">
                <a:solidFill>
                  <a:srgbClr val="4e3b30"/>
                </a:solidFill>
                <a:latin typeface="Franklin Gothic Book"/>
              </a:rPr>
              <a:t>las tres dimensiones son diferentes. Como ejemplo de este tipo de huesos tenemos las vértebras o huesos de la columna vertebra</a:t>
            </a:r>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2"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PATOLOGÍAS DEL APARATO LOCOMOTOR (sistema articular).</a:t>
            </a:r>
            <a:endParaRPr/>
          </a:p>
        </p:txBody>
      </p:sp>
      <p:sp>
        <p:nvSpPr>
          <p:cNvPr id="183" name="TextShape 2"/>
          <p:cNvSpPr txBox="1"/>
          <p:nvPr/>
        </p:nvSpPr>
        <p:spPr>
          <a:xfrm>
            <a:off x="304920" y="1554120"/>
            <a:ext cx="8686440" cy="4525560"/>
          </a:xfrm>
          <a:prstGeom prst="rect">
            <a:avLst/>
          </a:prstGeom>
        </p:spPr>
        <p:txBody>
          <a:bodyPr lIns="90000" rIns="90000" tIns="45000" bIns="45000"/>
          <a:p>
            <a:pPr>
              <a:lnSpc>
                <a:spcPct val="100000"/>
              </a:lnSpc>
            </a:pPr>
            <a:r>
              <a:rPr b="1" lang="es-ES" sz="1600">
                <a:solidFill>
                  <a:srgbClr val="4e3b30"/>
                </a:solidFill>
                <a:latin typeface="Franklin Gothic Book"/>
              </a:rPr>
              <a:t>Esguince</a:t>
            </a:r>
            <a:r>
              <a:rPr lang="es-ES" sz="1600">
                <a:solidFill>
                  <a:srgbClr val="4e3b30"/>
                </a:solidFill>
                <a:latin typeface="Franklin Gothic Book"/>
              </a:rPr>
              <a:t>. Lesión articular consistente en una separación temporal y leve de las superficies articulares acompañada del estiramiento o incluso desgarro de un ligamento.</a:t>
            </a:r>
            <a:endParaRPr/>
          </a:p>
          <a:p>
            <a:pPr>
              <a:lnSpc>
                <a:spcPct val="100000"/>
              </a:lnSpc>
            </a:pPr>
            <a:r>
              <a:rPr lang="es-ES" sz="1600">
                <a:solidFill>
                  <a:srgbClr val="4e3b30"/>
                </a:solidFill>
                <a:latin typeface="Franklin Gothic Book"/>
              </a:rPr>
              <a:t> </a:t>
            </a:r>
            <a:r>
              <a:rPr lang="es-ES" sz="1600">
                <a:solidFill>
                  <a:srgbClr val="4e3b30"/>
                </a:solidFill>
                <a:latin typeface="Franklin Gothic Book"/>
              </a:rPr>
              <a:t>Los síntomas son:</a:t>
            </a:r>
            <a:endParaRPr/>
          </a:p>
          <a:p>
            <a:pPr lvl="1">
              <a:lnSpc>
                <a:spcPct val="100000"/>
              </a:lnSpc>
              <a:buSzPct val="25000"/>
              <a:buFont typeface="Wingdings 2" charset="2"/>
              <a:buChar char=""/>
            </a:pPr>
            <a:r>
              <a:rPr lang="es-ES" sz="1600">
                <a:solidFill>
                  <a:srgbClr val="4e3b30"/>
                </a:solidFill>
                <a:latin typeface="Franklin Gothic Book"/>
              </a:rPr>
              <a:t>Dolor e hinchazón y va acompañado de un derrame. El más frecuente es el del tobillo.</a:t>
            </a:r>
            <a:endParaRPr/>
          </a:p>
        </p:txBody>
      </p:sp>
      <p:pic>
        <p:nvPicPr>
          <p:cNvPr id="184" name="Picture 2" descr=""/>
          <p:cNvPicPr/>
          <p:nvPr/>
        </p:nvPicPr>
        <p:blipFill>
          <a:blip r:embed="rId1"/>
          <a:stretch>
            <a:fillRect/>
          </a:stretch>
        </p:blipFill>
        <p:spPr>
          <a:xfrm>
            <a:off x="1979640" y="2928960"/>
            <a:ext cx="5514480" cy="3896640"/>
          </a:xfrm>
          <a:prstGeom prst="rect">
            <a:avLst/>
          </a:prstGeom>
          <a:ln>
            <a:noFill/>
          </a:ln>
        </p:spPr>
      </p:pic>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PATOLOGÍAS DEL APARATO LOCOMOTOR (sistema articular).</a:t>
            </a:r>
            <a:endParaRPr/>
          </a:p>
        </p:txBody>
      </p:sp>
      <p:sp>
        <p:nvSpPr>
          <p:cNvPr id="186" name="TextShape 2"/>
          <p:cNvSpPr txBox="1"/>
          <p:nvPr/>
        </p:nvSpPr>
        <p:spPr>
          <a:xfrm>
            <a:off x="304920" y="1554120"/>
            <a:ext cx="8686440" cy="4525560"/>
          </a:xfrm>
          <a:prstGeom prst="rect">
            <a:avLst/>
          </a:prstGeom>
        </p:spPr>
        <p:txBody>
          <a:bodyPr lIns="90000" rIns="90000" tIns="45000" bIns="45000"/>
          <a:p>
            <a:pPr>
              <a:lnSpc>
                <a:spcPct val="100000"/>
              </a:lnSpc>
            </a:pPr>
            <a:r>
              <a:rPr b="1" lang="es-ES" sz="1600">
                <a:solidFill>
                  <a:srgbClr val="4e3b30"/>
                </a:solidFill>
                <a:latin typeface="Franklin Gothic Book"/>
              </a:rPr>
              <a:t>Luxación. </a:t>
            </a:r>
            <a:r>
              <a:rPr lang="es-ES" sz="1600">
                <a:solidFill>
                  <a:srgbClr val="4e3b30"/>
                </a:solidFill>
                <a:latin typeface="Franklin Gothic Book"/>
              </a:rPr>
              <a:t>Lesión articular consistente en la pérdida de contacto de las superficies articulares. Puede ir acompañada de lesión en los ligamentos. </a:t>
            </a:r>
            <a:endParaRPr/>
          </a:p>
          <a:p>
            <a:pPr>
              <a:lnSpc>
                <a:spcPct val="100000"/>
              </a:lnSpc>
              <a:buSzPct val="25000"/>
              <a:buFont typeface="Wingdings 2" charset="2"/>
              <a:buChar char=""/>
            </a:pPr>
            <a:r>
              <a:rPr lang="es-ES" sz="1600">
                <a:solidFill>
                  <a:srgbClr val="4e3b30"/>
                </a:solidFill>
                <a:latin typeface="Franklin Gothic Book"/>
              </a:rPr>
              <a:t>Los síntomas son los mismos que en el esguince, aunque con imposibilidad de movimientos y deformidad en la articulación.</a:t>
            </a:r>
            <a:endParaRPr/>
          </a:p>
        </p:txBody>
      </p:sp>
      <p:pic>
        <p:nvPicPr>
          <p:cNvPr id="187" name="Picture 2" descr=""/>
          <p:cNvPicPr/>
          <p:nvPr/>
        </p:nvPicPr>
        <p:blipFill>
          <a:blip r:embed="rId1"/>
          <a:stretch>
            <a:fillRect/>
          </a:stretch>
        </p:blipFill>
        <p:spPr>
          <a:xfrm>
            <a:off x="2051640" y="2925000"/>
            <a:ext cx="5029920" cy="3353040"/>
          </a:xfrm>
          <a:prstGeom prst="rect">
            <a:avLst/>
          </a:prstGeom>
          <a:ln>
            <a:noFill/>
          </a:ln>
        </p:spPr>
      </p:pic>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8"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PATOLOGÍAS DEL APARATO LOCOMOTOR (sistema articular).</a:t>
            </a:r>
            <a:endParaRPr/>
          </a:p>
        </p:txBody>
      </p:sp>
      <p:sp>
        <p:nvSpPr>
          <p:cNvPr id="189"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b="1" lang="es-ES" sz="1600">
                <a:solidFill>
                  <a:srgbClr val="4e3b30"/>
                </a:solidFill>
                <a:latin typeface="Franklin Gothic Book"/>
              </a:rPr>
              <a:t>Hernia de disco. </a:t>
            </a:r>
            <a:r>
              <a:rPr lang="es-ES" sz="1600">
                <a:solidFill>
                  <a:srgbClr val="4e3b30"/>
                </a:solidFill>
                <a:latin typeface="Franklin Gothic Book"/>
              </a:rPr>
              <a:t>Es la salida del contenido gelatinoso del disco intervertebral por una insuficiencia del anillo fibroso que lo contiene. Puede deberse a una rotura del mismo, con lo que el contenido sale al exterior, o bien a una debilidad de la pared, con lo que se produce una deformación con compresión de los tejidos adyacentes, Todo ello produce dolor local e irradiado, parestesias y disminución de la fuerza y sensibilidad de las zonas afectadas. Se produce por posturas inadecuadas a lo largo del tiempo, esfuerzos bruscos en malas posiciones o traumatismos. En muchas ocasiones, el tratamiento es quirúrgico.</a:t>
            </a:r>
            <a:endParaRPr/>
          </a:p>
        </p:txBody>
      </p:sp>
      <p:pic>
        <p:nvPicPr>
          <p:cNvPr id="190" name="Picture 2" descr=""/>
          <p:cNvPicPr/>
          <p:nvPr/>
        </p:nvPicPr>
        <p:blipFill>
          <a:blip r:embed="rId1"/>
          <a:stretch>
            <a:fillRect/>
          </a:stretch>
        </p:blipFill>
        <p:spPr>
          <a:xfrm>
            <a:off x="2619720" y="3357000"/>
            <a:ext cx="3513240" cy="3513240"/>
          </a:xfrm>
          <a:prstGeom prst="rect">
            <a:avLst/>
          </a:prstGeom>
          <a:ln>
            <a:noFill/>
          </a:ln>
        </p:spPr>
      </p:pic>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PATOLOGÍAS DEL APARATO LOCOMOTOR (sistema MUSCULAR).</a:t>
            </a:r>
            <a:endParaRPr/>
          </a:p>
        </p:txBody>
      </p:sp>
      <p:sp>
        <p:nvSpPr>
          <p:cNvPr id="192"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lang="es-ES" sz="1600">
                <a:solidFill>
                  <a:srgbClr val="4e3b30"/>
                </a:solidFill>
                <a:latin typeface="Franklin Gothic Book"/>
              </a:rPr>
              <a:t>Distrofia muscular. producen una atrofia progresiva de los músculos sin que haya previamente una afectación de la innervación. Según se va desarrollando la enfermedad, se produce en primer lugar una fase espástica (de contracción) y posteriormente una fase de atrofia, con pérdida de masa y potencia muscular. Dependiendo del tipo de distrofia, puede afectar a músculos de órganos vitales como los músculos respiratorios. El pronóstico varía en función del tipo de distrofia.</a:t>
            </a:r>
            <a:endParaRPr/>
          </a:p>
          <a:p>
            <a:pPr>
              <a:lnSpc>
                <a:spcPct val="100000"/>
              </a:lnSpc>
            </a:pPr>
            <a:endParaRPr/>
          </a:p>
        </p:txBody>
      </p:sp>
      <p:pic>
        <p:nvPicPr>
          <p:cNvPr id="193" name="Picture 2" descr=""/>
          <p:cNvPicPr/>
          <p:nvPr/>
        </p:nvPicPr>
        <p:blipFill>
          <a:blip r:embed="rId1"/>
          <a:stretch>
            <a:fillRect/>
          </a:stretch>
        </p:blipFill>
        <p:spPr>
          <a:xfrm>
            <a:off x="2195640" y="3141000"/>
            <a:ext cx="4680000" cy="3744000"/>
          </a:xfrm>
          <a:prstGeom prst="rect">
            <a:avLst/>
          </a:prstGeom>
          <a:ln>
            <a:noFill/>
          </a:ln>
        </p:spPr>
      </p:pic>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PATOLOGÍAS DEL APARATO LOCOMOTOR (sistema MUSCULAR).</a:t>
            </a:r>
            <a:endParaRPr/>
          </a:p>
        </p:txBody>
      </p:sp>
      <p:sp>
        <p:nvSpPr>
          <p:cNvPr id="195"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lang="es-ES" sz="1600">
                <a:solidFill>
                  <a:srgbClr val="4e3b30"/>
                </a:solidFill>
                <a:latin typeface="Franklin Gothic Book"/>
              </a:rPr>
              <a:t>Miositis. Es un conjunto de alteraciones caracterizadas por una inflamación muscular, sobre todo de músculo esquelético. Puede afectar a personas de cualquier edad y sexo y produce dolor y debilidad en los grupos musculares afectados. A veces, se acompaña de hipersensibilidad cutánea, lo que se conoce como dermatomiositis.</a:t>
            </a:r>
            <a:endParaRPr/>
          </a:p>
        </p:txBody>
      </p:sp>
      <p:pic>
        <p:nvPicPr>
          <p:cNvPr id="196" name="Picture 2" descr=""/>
          <p:cNvPicPr/>
          <p:nvPr/>
        </p:nvPicPr>
        <p:blipFill>
          <a:blip r:embed="rId1"/>
          <a:stretch>
            <a:fillRect/>
          </a:stretch>
        </p:blipFill>
        <p:spPr>
          <a:xfrm>
            <a:off x="827640" y="2709000"/>
            <a:ext cx="5638320" cy="3646440"/>
          </a:xfrm>
          <a:prstGeom prst="rect">
            <a:avLst/>
          </a:prstGeom>
          <a:ln>
            <a:noFill/>
          </a:ln>
        </p:spPr>
      </p:pic>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Higiene postural</a:t>
            </a:r>
            <a:endParaRPr/>
          </a:p>
        </p:txBody>
      </p:sp>
      <p:sp>
        <p:nvSpPr>
          <p:cNvPr id="198"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lang="es-ES" sz="1600">
                <a:solidFill>
                  <a:srgbClr val="4e3b30"/>
                </a:solidFill>
                <a:latin typeface="Franklin Gothic Book"/>
              </a:rPr>
              <a:t>La higiene postural es el estudio de la profilaxis y de la corrección de las posturas incorrectas en las actividades (cotidianas y profesionales) del individuo. Analiza las posturas habituales, tales como estar sentado al ordenador, estudiando o cualquier otra postura que se mantenga durante largos períodos de tiempo, y dicta una serie de normas que debemos adoptar para que esa postura no nos produzca fatiga ni lesiones.</a:t>
            </a:r>
            <a:endParaRPr/>
          </a:p>
        </p:txBody>
      </p:sp>
      <p:pic>
        <p:nvPicPr>
          <p:cNvPr id="199" name="Picture 2" descr=""/>
          <p:cNvPicPr/>
          <p:nvPr/>
        </p:nvPicPr>
        <p:blipFill>
          <a:blip r:embed="rId1"/>
          <a:stretch>
            <a:fillRect/>
          </a:stretch>
        </p:blipFill>
        <p:spPr>
          <a:xfrm>
            <a:off x="2988000" y="2975040"/>
            <a:ext cx="4634640" cy="3900600"/>
          </a:xfrm>
          <a:prstGeom prst="rect">
            <a:avLst/>
          </a:prstGeom>
          <a:ln>
            <a:noFill/>
          </a:ln>
        </p:spPr>
      </p:pic>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Principios fundamentales de la mecánica corporal.</a:t>
            </a:r>
            <a:endParaRPr/>
          </a:p>
        </p:txBody>
      </p:sp>
      <p:sp>
        <p:nvSpPr>
          <p:cNvPr id="201" name="TextShape 2"/>
          <p:cNvSpPr txBox="1"/>
          <p:nvPr/>
        </p:nvSpPr>
        <p:spPr>
          <a:xfrm>
            <a:off x="304920" y="1554120"/>
            <a:ext cx="8686440" cy="4525560"/>
          </a:xfrm>
          <a:prstGeom prst="rect">
            <a:avLst/>
          </a:prstGeom>
        </p:spPr>
        <p:txBody>
          <a:bodyPr lIns="90000" rIns="90000" tIns="45000" bIns="45000"/>
          <a:p>
            <a:pPr>
              <a:lnSpc>
                <a:spcPct val="100000"/>
              </a:lnSpc>
            </a:pPr>
            <a:r>
              <a:rPr lang="es-ES" sz="1600">
                <a:solidFill>
                  <a:srgbClr val="4e3b30"/>
                </a:solidFill>
                <a:latin typeface="Franklin Gothic Book"/>
              </a:rPr>
              <a:t>La mecánica corporal es el uso apropiado de nuestro sistema músculo-esquelético con el fin de evitar lesiones al realizar las actividades profesionales o de nuestra vida diaria.</a:t>
            </a:r>
            <a:endParaRPr/>
          </a:p>
          <a:p>
            <a:pPr>
              <a:lnSpc>
                <a:spcPct val="100000"/>
              </a:lnSpc>
              <a:buSzPct val="25000"/>
              <a:buFont typeface="Wingdings 2" charset="2"/>
              <a:buChar char=""/>
            </a:pPr>
            <a:r>
              <a:rPr lang="es-ES" sz="1600">
                <a:solidFill>
                  <a:srgbClr val="4e3b30"/>
                </a:solidFill>
                <a:latin typeface="Franklin Gothic Book"/>
              </a:rPr>
              <a:t>Normas básicas de mecánica corporal para la movilización de cargas: </a:t>
            </a:r>
            <a:endParaRPr/>
          </a:p>
          <a:p>
            <a:pPr lvl="1">
              <a:lnSpc>
                <a:spcPct val="100000"/>
              </a:lnSpc>
              <a:buSzPct val="25000"/>
              <a:buFont typeface="Wingdings 2" charset="2"/>
              <a:buChar char=""/>
            </a:pPr>
            <a:r>
              <a:rPr lang="es-ES" sz="1600">
                <a:solidFill>
                  <a:srgbClr val="4e3b30"/>
                </a:solidFill>
                <a:latin typeface="Franklin Gothic Book"/>
              </a:rPr>
              <a:t>Planificar el trabajo a realizar y la distancia a recorrer con la carga.</a:t>
            </a:r>
            <a:endParaRPr/>
          </a:p>
          <a:p>
            <a:pPr lvl="1">
              <a:lnSpc>
                <a:spcPct val="100000"/>
              </a:lnSpc>
              <a:buSzPct val="25000"/>
              <a:buFont typeface="Wingdings 2" charset="2"/>
              <a:buChar char=""/>
            </a:pPr>
            <a:r>
              <a:rPr lang="es-ES" sz="1600">
                <a:solidFill>
                  <a:srgbClr val="4e3b30"/>
                </a:solidFill>
                <a:latin typeface="Franklin Gothic Book"/>
              </a:rPr>
              <a:t>Despejar el camino a recorrer, si lo hubiera.</a:t>
            </a:r>
            <a:endParaRPr/>
          </a:p>
          <a:p>
            <a:pPr lvl="1">
              <a:lnSpc>
                <a:spcPct val="100000"/>
              </a:lnSpc>
              <a:buSzPct val="25000"/>
              <a:buFont typeface="Wingdings 2" charset="2"/>
              <a:buChar char=""/>
            </a:pPr>
            <a:r>
              <a:rPr lang="es-ES" sz="1600">
                <a:solidFill>
                  <a:srgbClr val="4e3b30"/>
                </a:solidFill>
                <a:latin typeface="Franklin Gothic Book"/>
              </a:rPr>
              <a:t>Colocar bien los pies</a:t>
            </a:r>
            <a:endParaRPr/>
          </a:p>
          <a:p>
            <a:pPr>
              <a:lnSpc>
                <a:spcPct val="100000"/>
              </a:lnSpc>
              <a:buSzPct val="25000"/>
              <a:buFont typeface="Wingdings 2" charset="2"/>
              <a:buChar char=""/>
            </a:pPr>
            <a:r>
              <a:rPr lang="es-ES" sz="1600">
                <a:solidFill>
                  <a:srgbClr val="4e3b30"/>
                </a:solidFill>
                <a:latin typeface="Franklin Gothic Book"/>
              </a:rPr>
              <a:t>Para realizar el levantamiento de una carga, se tendrán en cuenta las siguientes medidas:</a:t>
            </a:r>
            <a:endParaRPr/>
          </a:p>
          <a:p>
            <a:pPr lvl="1">
              <a:lnSpc>
                <a:spcPct val="100000"/>
              </a:lnSpc>
              <a:buSzPct val="25000"/>
              <a:buFont typeface="Wingdings 2" charset="2"/>
              <a:buChar char=""/>
            </a:pPr>
            <a:r>
              <a:rPr lang="es-ES" sz="1600">
                <a:solidFill>
                  <a:srgbClr val="4e3b30"/>
                </a:solidFill>
                <a:latin typeface="Franklin Gothic Book"/>
              </a:rPr>
              <a:t>Flexionar las piernas manteniendo la espalda recta en todo momento</a:t>
            </a:r>
            <a:endParaRPr/>
          </a:p>
          <a:p>
            <a:pPr lvl="1">
              <a:lnSpc>
                <a:spcPct val="100000"/>
              </a:lnSpc>
              <a:buSzPct val="25000"/>
              <a:buFont typeface="Wingdings 2" charset="2"/>
              <a:buChar char=""/>
            </a:pPr>
            <a:r>
              <a:rPr lang="es-ES" sz="1600">
                <a:solidFill>
                  <a:srgbClr val="4e3b30"/>
                </a:solidFill>
                <a:latin typeface="Franklin Gothic Book"/>
              </a:rPr>
              <a:t>Utilizar el mayor número de músculos</a:t>
            </a:r>
            <a:endParaRPr/>
          </a:p>
          <a:p>
            <a:pPr lvl="1">
              <a:lnSpc>
                <a:spcPct val="100000"/>
              </a:lnSpc>
              <a:buSzPct val="25000"/>
              <a:buFont typeface="Wingdings 2" charset="2"/>
              <a:buChar char=""/>
            </a:pPr>
            <a:r>
              <a:rPr lang="es-ES" sz="1600">
                <a:solidFill>
                  <a:srgbClr val="4e3b30"/>
                </a:solidFill>
                <a:latin typeface="Franklin Gothic Book"/>
              </a:rPr>
              <a:t>Tensar los músculos antes de iniciar el movimiento.</a:t>
            </a:r>
            <a:endParaRPr/>
          </a:p>
          <a:p>
            <a:pPr lvl="1">
              <a:lnSpc>
                <a:spcPct val="100000"/>
              </a:lnSpc>
              <a:buSzPct val="25000"/>
              <a:buFont typeface="Wingdings 2" charset="2"/>
              <a:buChar char=""/>
            </a:pPr>
            <a:r>
              <a:rPr lang="es-ES" sz="1600">
                <a:solidFill>
                  <a:srgbClr val="4e3b30"/>
                </a:solidFill>
                <a:latin typeface="Franklin Gothic Book"/>
              </a:rPr>
              <a:t>Levantarse lentamente evitando movimientos bruscos.</a:t>
            </a:r>
            <a:endParaRPr/>
          </a:p>
          <a:p>
            <a:pPr lvl="1">
              <a:lnSpc>
                <a:spcPct val="100000"/>
              </a:lnSpc>
              <a:buSzPct val="25000"/>
              <a:buFont typeface="Wingdings 2" charset="2"/>
              <a:buChar char=""/>
            </a:pPr>
            <a:r>
              <a:rPr lang="es-ES" sz="1600">
                <a:solidFill>
                  <a:srgbClr val="4e3b30"/>
                </a:solidFill>
                <a:latin typeface="Franklin Gothic Book"/>
              </a:rPr>
              <a:t>Mantener la carga lo más cerca posible al cuerpo para intentar mantener el centro de gravedad dentro de nuestra línea de equilibrio.</a:t>
            </a:r>
            <a:endParaRPr/>
          </a:p>
          <a:p>
            <a:pPr lvl="1">
              <a:lnSpc>
                <a:spcPct val="100000"/>
              </a:lnSpc>
              <a:buSzPct val="25000"/>
              <a:buFont typeface="Wingdings 2" charset="2"/>
              <a:buChar char=""/>
            </a:pPr>
            <a:r>
              <a:rPr lang="es-ES" sz="1600">
                <a:solidFill>
                  <a:srgbClr val="4e3b30"/>
                </a:solidFill>
                <a:latin typeface="Franklin Gothic Book"/>
              </a:rPr>
              <a:t>Mantener la espalda recta durante todo el movimiento y realizar el trabajo con los músculos de las piernas y no con la espalda.</a:t>
            </a:r>
            <a:endParaRPr/>
          </a:p>
          <a:p>
            <a:pPr lvl="1">
              <a:lnSpc>
                <a:spcPct val="100000"/>
              </a:lnSpc>
              <a:buSzPct val="25000"/>
              <a:buFont typeface="Wingdings 2" charset="2"/>
              <a:buChar char=""/>
            </a:pPr>
            <a:r>
              <a:rPr lang="es-ES" sz="1600">
                <a:solidFill>
                  <a:srgbClr val="4e3b30"/>
                </a:solidFill>
                <a:latin typeface="Franklin Gothic Book"/>
              </a:rPr>
              <a:t>No hacer giros con el tronco ni adoptar posturas forzadas.</a:t>
            </a:r>
            <a:endParaRPr/>
          </a:p>
          <a:p>
            <a:pPr lvl="1">
              <a:lnSpc>
                <a:spcPct val="100000"/>
              </a:lnSpc>
              <a:buSzPct val="25000"/>
              <a:buFont typeface="Wingdings 2" charset="2"/>
              <a:buChar char=""/>
            </a:pPr>
            <a:r>
              <a:rPr lang="es-ES" sz="1600">
                <a:solidFill>
                  <a:srgbClr val="4e3b30"/>
                </a:solidFill>
                <a:latin typeface="Franklin Gothic Book"/>
              </a:rPr>
              <a:t>Realizar agarres firmes.</a:t>
            </a:r>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2"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Principios fundamentales de la mecánica corporal.</a:t>
            </a:r>
            <a:endParaRPr/>
          </a:p>
        </p:txBody>
      </p:sp>
      <p:sp>
        <p:nvSpPr>
          <p:cNvPr id="203"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lang="es-ES" sz="1600">
                <a:solidFill>
                  <a:srgbClr val="4e3b30"/>
                </a:solidFill>
                <a:latin typeface="Franklin Gothic Book"/>
              </a:rPr>
              <a:t>Para depositar la carga:</a:t>
            </a:r>
            <a:endParaRPr/>
          </a:p>
          <a:p>
            <a:pPr lvl="1">
              <a:lnSpc>
                <a:spcPct val="100000"/>
              </a:lnSpc>
              <a:buSzPct val="25000"/>
              <a:buFont typeface="Wingdings 2" charset="2"/>
              <a:buChar char=""/>
            </a:pPr>
            <a:r>
              <a:rPr lang="es-ES" sz="1600">
                <a:solidFill>
                  <a:srgbClr val="4e3b30"/>
                </a:solidFill>
                <a:latin typeface="Franklin Gothic Book"/>
              </a:rPr>
              <a:t>Apoyar la carga en el lugar de destino y luego colocarla adecuadamente, con cuidado de que no se caiga.</a:t>
            </a:r>
            <a:endParaRPr/>
          </a:p>
          <a:p>
            <a:pPr lvl="1">
              <a:lnSpc>
                <a:spcPct val="100000"/>
              </a:lnSpc>
              <a:buSzPct val="25000"/>
              <a:buFont typeface="Wingdings 2" charset="2"/>
              <a:buChar char=""/>
            </a:pPr>
            <a:r>
              <a:rPr lang="es-ES" sz="1600">
                <a:solidFill>
                  <a:srgbClr val="4e3b30"/>
                </a:solidFill>
                <a:latin typeface="Franklin Gothic Book"/>
              </a:rPr>
              <a:t>Si el lugar de destino está por encima de los hombros, hacer una parada intermedia para cambiar el agarre.</a:t>
            </a:r>
            <a:endParaRPr/>
          </a:p>
          <a:p>
            <a:pPr lvl="1">
              <a:lnSpc>
                <a:spcPct val="100000"/>
              </a:lnSpc>
              <a:buSzPct val="25000"/>
              <a:buFont typeface="Wingdings 2" charset="2"/>
              <a:buChar char=""/>
            </a:pPr>
            <a:r>
              <a:rPr lang="es-ES" sz="1600">
                <a:solidFill>
                  <a:srgbClr val="4e3b30"/>
                </a:solidFill>
                <a:latin typeface="Franklin Gothic Book"/>
              </a:rPr>
              <a:t>Si la carga es muy pesada o de difícil agarre, solicitar la ayuda de cuantas personas sean necesarias o usar los medios mecánicos disponibles.</a:t>
            </a:r>
            <a:endParaRPr/>
          </a:p>
          <a:p>
            <a:pPr lvl="1">
              <a:lnSpc>
                <a:spcPct val="100000"/>
              </a:lnSpc>
              <a:buSzPct val="25000"/>
              <a:buFont typeface="Wingdings 2" charset="2"/>
              <a:buChar char=""/>
            </a:pPr>
            <a:r>
              <a:rPr lang="es-ES" sz="1600">
                <a:solidFill>
                  <a:srgbClr val="4e3b30"/>
                </a:solidFill>
                <a:latin typeface="Franklin Gothic Book"/>
              </a:rPr>
              <a:t>Si hay que arrastrar el objeto, la superficie debe estar lo más lisa, tensa y libre de obstáculos posible.</a:t>
            </a:r>
            <a:endParaRPr/>
          </a:p>
        </p:txBody>
      </p:sp>
      <p:pic>
        <p:nvPicPr>
          <p:cNvPr id="204" name="Picture 2" descr=""/>
          <p:cNvPicPr/>
          <p:nvPr/>
        </p:nvPicPr>
        <p:blipFill>
          <a:blip r:embed="rId1"/>
          <a:stretch>
            <a:fillRect/>
          </a:stretch>
        </p:blipFill>
        <p:spPr>
          <a:xfrm>
            <a:off x="251640" y="4149000"/>
            <a:ext cx="4175280" cy="2708640"/>
          </a:xfrm>
          <a:prstGeom prst="rect">
            <a:avLst/>
          </a:prstGeom>
          <a:ln>
            <a:noFill/>
          </a:ln>
        </p:spPr>
      </p:pic>
      <p:pic>
        <p:nvPicPr>
          <p:cNvPr id="205" name="Picture 4" descr=""/>
          <p:cNvPicPr/>
          <p:nvPr/>
        </p:nvPicPr>
        <p:blipFill>
          <a:blip r:embed="rId2"/>
          <a:stretch>
            <a:fillRect/>
          </a:stretch>
        </p:blipFill>
        <p:spPr>
          <a:xfrm>
            <a:off x="5868000" y="3838680"/>
            <a:ext cx="3047760" cy="301896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Clasificación según su forma.</a:t>
            </a:r>
            <a:endParaRPr/>
          </a:p>
        </p:txBody>
      </p:sp>
      <p:pic>
        <p:nvPicPr>
          <p:cNvPr id="94" name="Picture 5" descr=""/>
          <p:cNvPicPr/>
          <p:nvPr/>
        </p:nvPicPr>
        <p:blipFill>
          <a:blip r:embed="rId1">
            <a:lum bright="-10000" contrast="10000"/>
          </a:blip>
          <a:stretch>
            <a:fillRect/>
          </a:stretch>
        </p:blipFill>
        <p:spPr>
          <a:xfrm>
            <a:off x="611640" y="1340640"/>
            <a:ext cx="4752000" cy="5247720"/>
          </a:xfrm>
          <a:prstGeom prst="rect">
            <a:avLst/>
          </a:prstGeom>
          <a:ln>
            <a:noFill/>
          </a:ln>
        </p:spPr>
      </p:pic>
      <p:pic>
        <p:nvPicPr>
          <p:cNvPr id="95" name="Picture 2" descr=""/>
          <p:cNvPicPr/>
          <p:nvPr/>
        </p:nvPicPr>
        <p:blipFill>
          <a:blip r:embed="rId2"/>
          <a:stretch>
            <a:fillRect/>
          </a:stretch>
        </p:blipFill>
        <p:spPr>
          <a:xfrm rot="16200000">
            <a:off x="4942800" y="3027600"/>
            <a:ext cx="4728960" cy="216108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Estructura microscopica del hueso.</a:t>
            </a:r>
            <a:endParaRPr/>
          </a:p>
        </p:txBody>
      </p:sp>
      <p:sp>
        <p:nvSpPr>
          <p:cNvPr id="97"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lang="es-ES" sz="1600">
                <a:solidFill>
                  <a:srgbClr val="4e3b30"/>
                </a:solidFill>
                <a:latin typeface="Franklin Gothic Book"/>
              </a:rPr>
              <a:t>La capa externa del hueso es dura y densa, se denomina tejido óseo denso o compacto, forma la diáfisis de los huesos largos y aparece como una masa sólida continua.</a:t>
            </a:r>
            <a:endParaRPr/>
          </a:p>
          <a:p>
            <a:pPr>
              <a:lnSpc>
                <a:spcPct val="100000"/>
              </a:lnSpc>
              <a:buSzPct val="25000"/>
              <a:buFont typeface="Wingdings 2" charset="2"/>
              <a:buChar char=""/>
            </a:pPr>
            <a:r>
              <a:rPr lang="es-ES" sz="1600">
                <a:solidFill>
                  <a:srgbClr val="4e3b30"/>
                </a:solidFill>
                <a:latin typeface="Franklin Gothic Book"/>
              </a:rPr>
              <a:t> </a:t>
            </a:r>
            <a:r>
              <a:rPr lang="es-ES" sz="1600">
                <a:solidFill>
                  <a:srgbClr val="4e3b30"/>
                </a:solidFill>
                <a:latin typeface="Franklin Gothic Book"/>
              </a:rPr>
              <a:t>El hueso poroso que ocupa las epífisis de los huesos largos se conoce como esponjoso y contiene numerosos espacios que pueden estar rellenos de médula. </a:t>
            </a:r>
            <a:endParaRPr/>
          </a:p>
          <a:p>
            <a:pPr>
              <a:lnSpc>
                <a:spcPct val="100000"/>
              </a:lnSpc>
              <a:buSzPct val="25000"/>
              <a:buFont typeface="Wingdings 2" charset="2"/>
              <a:buChar char=""/>
            </a:pPr>
            <a:r>
              <a:rPr lang="es-ES" sz="1600">
                <a:solidFill>
                  <a:srgbClr val="4e3b30"/>
                </a:solidFill>
                <a:latin typeface="Franklin Gothic Book"/>
              </a:rPr>
              <a:t>En los huesos cortos y en los irregulares, la capa de tejido óseo compacto es fina y abunda más el tejido óseo esponjoso. Por el contrario en los huesos del cráneo, dos láminas de tejido compacto fino recubren una de tejido esponjoso.</a:t>
            </a:r>
            <a:endParaRPr/>
          </a:p>
          <a:p>
            <a:pPr>
              <a:lnSpc>
                <a:spcPct val="100000"/>
              </a:lnSpc>
            </a:pPr>
            <a:r>
              <a:rPr lang="es-ES" sz="1600">
                <a:solidFill>
                  <a:srgbClr val="4e3b30"/>
                </a:solidFill>
                <a:latin typeface="Franklin Gothic Book"/>
              </a:rPr>
              <a:t>El hueso está en continua remodelación, se encuentra formado fundamentalmente por un 45 % de sales minerales, un 25 % de agua y un 30 % de materia orgánica.</a:t>
            </a:r>
            <a:endParaRPr/>
          </a:p>
        </p:txBody>
      </p:sp>
      <p:pic>
        <p:nvPicPr>
          <p:cNvPr id="98" name="Picture 4" descr=""/>
          <p:cNvPicPr/>
          <p:nvPr/>
        </p:nvPicPr>
        <p:blipFill>
          <a:blip r:embed="rId1"/>
          <a:stretch>
            <a:fillRect/>
          </a:stretch>
        </p:blipFill>
        <p:spPr>
          <a:xfrm>
            <a:off x="6588360" y="3717000"/>
            <a:ext cx="2020680" cy="2780640"/>
          </a:xfrm>
          <a:prstGeom prst="rect">
            <a:avLst/>
          </a:prstGeom>
          <a:ln>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Tipos de células del tejido óseo.</a:t>
            </a:r>
            <a:endParaRPr/>
          </a:p>
        </p:txBody>
      </p:sp>
      <p:sp>
        <p:nvSpPr>
          <p:cNvPr id="100"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b="1" lang="es-ES" sz="1600">
                <a:solidFill>
                  <a:srgbClr val="4e3b30"/>
                </a:solidFill>
                <a:latin typeface="Franklin Gothic Book"/>
              </a:rPr>
              <a:t>Osteoblasto: </a:t>
            </a:r>
            <a:r>
              <a:rPr lang="es-ES" sz="1600">
                <a:solidFill>
                  <a:srgbClr val="4e3b30"/>
                </a:solidFill>
                <a:latin typeface="Franklin Gothic Book"/>
              </a:rPr>
              <a:t>Encargados de la formación de la matriz ósea mediante el deposito de fibras de colágeno.</a:t>
            </a:r>
            <a:endParaRPr/>
          </a:p>
          <a:p>
            <a:pPr>
              <a:lnSpc>
                <a:spcPct val="100000"/>
              </a:lnSpc>
              <a:buSzPct val="25000"/>
              <a:buFont typeface="Wingdings 2" charset="2"/>
              <a:buChar char=""/>
            </a:pPr>
            <a:r>
              <a:rPr b="1" lang="es-ES" sz="1600">
                <a:solidFill>
                  <a:srgbClr val="4e3b30"/>
                </a:solidFill>
                <a:latin typeface="Franklin Gothic Book"/>
              </a:rPr>
              <a:t>Osteocitos: </a:t>
            </a:r>
            <a:r>
              <a:rPr lang="es-ES" sz="1600">
                <a:solidFill>
                  <a:srgbClr val="4e3b30"/>
                </a:solidFill>
                <a:latin typeface="Franklin Gothic Book"/>
              </a:rPr>
              <a:t>Osteoblasto maduro que quedan envueltos de matriz, formando lagunas alargadas. </a:t>
            </a:r>
            <a:endParaRPr/>
          </a:p>
          <a:p>
            <a:pPr>
              <a:lnSpc>
                <a:spcPct val="100000"/>
              </a:lnSpc>
              <a:buSzPct val="25000"/>
              <a:buFont typeface="Wingdings 2" charset="2"/>
              <a:buChar char=""/>
            </a:pPr>
            <a:r>
              <a:rPr b="1" lang="es-ES" sz="1600">
                <a:solidFill>
                  <a:srgbClr val="4e3b30"/>
                </a:solidFill>
                <a:latin typeface="Franklin Gothic Book"/>
              </a:rPr>
              <a:t>Osteoclastos: </a:t>
            </a:r>
            <a:r>
              <a:rPr lang="es-ES" sz="1600">
                <a:solidFill>
                  <a:srgbClr val="4e3b30"/>
                </a:solidFill>
                <a:latin typeface="Franklin Gothic Book"/>
              </a:rPr>
              <a:t>Células encargadas de la destrucción del tejido óseo.</a:t>
            </a:r>
            <a:endParaRPr/>
          </a:p>
        </p:txBody>
      </p:sp>
      <p:pic>
        <p:nvPicPr>
          <p:cNvPr id="101" name="Picture 2" descr=""/>
          <p:cNvPicPr/>
          <p:nvPr/>
        </p:nvPicPr>
        <p:blipFill>
          <a:blip r:embed="rId1"/>
          <a:stretch>
            <a:fillRect/>
          </a:stretch>
        </p:blipFill>
        <p:spPr>
          <a:xfrm>
            <a:off x="1502640" y="2997000"/>
            <a:ext cx="5949360" cy="3030480"/>
          </a:xfrm>
          <a:prstGeom prst="rect">
            <a:avLst/>
          </a:prstGeom>
          <a:ln>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2"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División del esqueleto.</a:t>
            </a:r>
            <a:endParaRPr/>
          </a:p>
        </p:txBody>
      </p:sp>
      <p:pic>
        <p:nvPicPr>
          <p:cNvPr id="103" name="Picture 2" descr=""/>
          <p:cNvPicPr/>
          <p:nvPr/>
        </p:nvPicPr>
        <p:blipFill>
          <a:blip r:embed="rId1"/>
          <a:stretch>
            <a:fillRect/>
          </a:stretch>
        </p:blipFill>
        <p:spPr>
          <a:xfrm>
            <a:off x="611640" y="1495440"/>
            <a:ext cx="8064360" cy="4638600"/>
          </a:xfrm>
          <a:prstGeom prst="rect">
            <a:avLst/>
          </a:prstGeom>
          <a:ln>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4"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Huesos de la cabeza</a:t>
            </a:r>
            <a:endParaRPr/>
          </a:p>
        </p:txBody>
      </p:sp>
      <p:pic>
        <p:nvPicPr>
          <p:cNvPr id="105" name="Picture 5" descr=""/>
          <p:cNvPicPr/>
          <p:nvPr/>
        </p:nvPicPr>
        <p:blipFill>
          <a:blip r:embed="rId1">
            <a:lum bright="-10000" contrast="10000"/>
          </a:blip>
          <a:stretch>
            <a:fillRect/>
          </a:stretch>
        </p:blipFill>
        <p:spPr>
          <a:xfrm>
            <a:off x="899640" y="1340640"/>
            <a:ext cx="7461000" cy="514116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TextShape 1"/>
          <p:cNvSpPr txBox="1"/>
          <p:nvPr/>
        </p:nvSpPr>
        <p:spPr>
          <a:xfrm>
            <a:off x="304920" y="457200"/>
            <a:ext cx="8686440" cy="837720"/>
          </a:xfrm>
          <a:prstGeom prst="rect">
            <a:avLst/>
          </a:prstGeom>
        </p:spPr>
        <p:txBody>
          <a:bodyPr lIns="90000" rIns="90000" tIns="45000" bIns="45000" anchor="ctr"/>
          <a:p>
            <a:pPr>
              <a:lnSpc>
                <a:spcPct val="100000"/>
              </a:lnSpc>
            </a:pPr>
            <a:r>
              <a:rPr lang="es-ES" sz="3600">
                <a:solidFill>
                  <a:srgbClr val="4e3b30"/>
                </a:solidFill>
                <a:latin typeface="Franklin Gothic Medium"/>
              </a:rPr>
              <a:t>Esqueleto axial.</a:t>
            </a:r>
            <a:endParaRPr/>
          </a:p>
        </p:txBody>
      </p:sp>
      <p:sp>
        <p:nvSpPr>
          <p:cNvPr id="107" name="TextShape 2"/>
          <p:cNvSpPr txBox="1"/>
          <p:nvPr/>
        </p:nvSpPr>
        <p:spPr>
          <a:xfrm>
            <a:off x="304920" y="1554120"/>
            <a:ext cx="8686440" cy="4525560"/>
          </a:xfrm>
          <a:prstGeom prst="rect">
            <a:avLst/>
          </a:prstGeom>
        </p:spPr>
        <p:txBody>
          <a:bodyPr lIns="90000" rIns="90000" tIns="45000" bIns="45000"/>
          <a:p>
            <a:pPr>
              <a:lnSpc>
                <a:spcPct val="100000"/>
              </a:lnSpc>
              <a:buSzPct val="25000"/>
              <a:buFont typeface="Wingdings 2" charset="2"/>
              <a:buChar char=""/>
            </a:pPr>
            <a:r>
              <a:rPr b="1" lang="es-ES" sz="1600">
                <a:solidFill>
                  <a:srgbClr val="4e3b30"/>
                </a:solidFill>
                <a:latin typeface="Franklin Gothic Book"/>
              </a:rPr>
              <a:t>Hueso de la cabeza:</a:t>
            </a:r>
            <a:endParaRPr/>
          </a:p>
          <a:p>
            <a:pPr lvl="1">
              <a:lnSpc>
                <a:spcPct val="100000"/>
              </a:lnSpc>
              <a:buSzPct val="25000"/>
              <a:buFont typeface="Wingdings 2" charset="2"/>
              <a:buChar char=""/>
            </a:pPr>
            <a:r>
              <a:rPr lang="es-ES" sz="1600">
                <a:solidFill>
                  <a:srgbClr val="4e3b30"/>
                </a:solidFill>
                <a:latin typeface="Franklin Gothic Book"/>
              </a:rPr>
              <a:t>El cráneo esta formado por un conjunto de huesos planos, cuatro impares (frontal, occipital, etmoides i esfenoide) y dos pares (dos parietales i dos temporales), que forman una caja destinada a proteger el encéfalo.</a:t>
            </a:r>
            <a:endParaRPr/>
          </a:p>
          <a:p>
            <a:pPr lvl="1">
              <a:lnSpc>
                <a:spcPct val="100000"/>
              </a:lnSpc>
              <a:buSzPct val="25000"/>
              <a:buFont typeface="Wingdings 2" charset="2"/>
              <a:buChar char=""/>
            </a:pPr>
            <a:r>
              <a:rPr lang="es-ES" sz="1600">
                <a:solidFill>
                  <a:srgbClr val="4e3b30"/>
                </a:solidFill>
                <a:latin typeface="Franklin Gothic Book"/>
              </a:rPr>
              <a:t>La cara esta formada por 14 huesos, 6 de los cuales son pares (lagrimal, nasales, maxilares superiores, zigomático, cornetos y palatinos) y 2 impares (vómer y maxilar inferior o mandíbula).</a:t>
            </a:r>
            <a:endParaRPr/>
          </a:p>
          <a:p>
            <a:pPr>
              <a:lnSpc>
                <a:spcPct val="100000"/>
              </a:lnSpc>
            </a:pPr>
            <a:endParaRPr/>
          </a:p>
        </p:txBody>
      </p:sp>
      <p:pic>
        <p:nvPicPr>
          <p:cNvPr id="108" name="Picture 5" descr=""/>
          <p:cNvPicPr/>
          <p:nvPr/>
        </p:nvPicPr>
        <p:blipFill>
          <a:blip r:embed="rId1"/>
          <a:stretch>
            <a:fillRect/>
          </a:stretch>
        </p:blipFill>
        <p:spPr>
          <a:xfrm>
            <a:off x="4356000" y="3285000"/>
            <a:ext cx="4662000" cy="2435760"/>
          </a:xfrm>
          <a:prstGeom prst="rect">
            <a:avLst/>
          </a:prstGeom>
          <a:ln>
            <a:noFill/>
          </a:ln>
        </p:spPr>
      </p:pic>
      <p:pic>
        <p:nvPicPr>
          <p:cNvPr id="109" name="Picture 6" descr=""/>
          <p:cNvPicPr/>
          <p:nvPr/>
        </p:nvPicPr>
        <p:blipFill>
          <a:blip r:embed="rId2"/>
          <a:stretch>
            <a:fillRect/>
          </a:stretch>
        </p:blipFill>
        <p:spPr>
          <a:xfrm>
            <a:off x="-1800" y="4538160"/>
            <a:ext cx="4213440" cy="210780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